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49" r:id="rId2"/>
  </p:sldMasterIdLst>
  <p:notesMasterIdLst>
    <p:notesMasterId r:id="rId16"/>
  </p:notesMasterIdLst>
  <p:handoutMasterIdLst>
    <p:handoutMasterId r:id="rId17"/>
  </p:handoutMasterIdLst>
  <p:sldIdLst>
    <p:sldId id="303" r:id="rId3"/>
    <p:sldId id="298" r:id="rId4"/>
    <p:sldId id="305" r:id="rId5"/>
    <p:sldId id="361" r:id="rId6"/>
    <p:sldId id="317" r:id="rId7"/>
    <p:sldId id="362" r:id="rId8"/>
    <p:sldId id="344" r:id="rId9"/>
    <p:sldId id="349" r:id="rId10"/>
    <p:sldId id="350" r:id="rId11"/>
    <p:sldId id="351" r:id="rId12"/>
    <p:sldId id="355" r:id="rId13"/>
    <p:sldId id="357" r:id="rId14"/>
    <p:sldId id="360" r:id="rId15"/>
  </p:sldIdLst>
  <p:sldSz cx="9906000" cy="6858000" type="A4"/>
  <p:notesSz cx="6797675" cy="9874250"/>
  <p:embeddedFontLst>
    <p:embeddedFont>
      <p:font typeface="Helvetica" charset="0"/>
      <p:regular r:id="rId18"/>
      <p:bold r:id="rId19"/>
      <p:italic r:id="rId20"/>
      <p:boldItalic r:id="rId21"/>
    </p:embeddedFont>
    <p:embeddedFont>
      <p:font typeface="산돌고딕 M" charset="-127"/>
      <p:regular r:id="rId22"/>
    </p:embeddedFont>
    <p:embeddedFont>
      <p:font typeface="-윤고딕310" charset="-127"/>
      <p:regular r:id="rId23"/>
    </p:embeddedFont>
    <p:embeddedFont>
      <p:font typeface="-윤고딕340" charset="-127"/>
      <p:regular r:id="rId24"/>
    </p:embeddedFont>
    <p:embeddedFont>
      <p:font typeface="-윤고딕320" charset="-127"/>
      <p:regular r:id="rId25"/>
    </p:embeddedFont>
    <p:embeddedFont>
      <p:font typeface="-윤고딕330" charset="-127"/>
      <p:regular r:id="rId26"/>
    </p:embeddedFon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-윤고딕310" pitchFamily="18" charset="-127"/>
        <a:ea typeface="-윤고딕310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-윤고딕310" pitchFamily="18" charset="-127"/>
        <a:ea typeface="-윤고딕310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-윤고딕310" pitchFamily="18" charset="-127"/>
        <a:ea typeface="-윤고딕310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-윤고딕310" pitchFamily="18" charset="-127"/>
        <a:ea typeface="-윤고딕310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-윤고딕310" pitchFamily="18" charset="-127"/>
        <a:ea typeface="-윤고딕310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-윤고딕310" pitchFamily="18" charset="-127"/>
        <a:ea typeface="-윤고딕310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-윤고딕310" pitchFamily="18" charset="-127"/>
        <a:ea typeface="-윤고딕310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-윤고딕310" pitchFamily="18" charset="-127"/>
        <a:ea typeface="-윤고딕310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-윤고딕310" pitchFamily="18" charset="-127"/>
        <a:ea typeface="-윤고딕310" pitchFamily="18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66FF99"/>
    <a:srgbClr val="00FFCC"/>
    <a:srgbClr val="FF9900"/>
    <a:srgbClr val="CD1111"/>
    <a:srgbClr val="5F5F5F"/>
    <a:srgbClr val="B2B2B2"/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912" autoAdjust="0"/>
    <p:restoredTop sz="98799" autoAdjust="0"/>
  </p:normalViewPr>
  <p:slideViewPr>
    <p:cSldViewPr>
      <p:cViewPr>
        <p:scale>
          <a:sx n="75" d="100"/>
          <a:sy n="75" d="100"/>
        </p:scale>
        <p:origin x="-1206" y="-36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270"/>
    </p:cViewPr>
  </p:sorterViewPr>
  <p:notesViewPr>
    <p:cSldViewPr>
      <p:cViewPr varScale="1">
        <p:scale>
          <a:sx n="51" d="100"/>
          <a:sy n="51" d="100"/>
        </p:scale>
        <p:origin x="-3006" y="-90"/>
      </p:cViewPr>
      <p:guideLst>
        <p:guide orient="horz" pos="3110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33102AD-B96E-4761-A4F4-4158DBF8DB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3900" y="739775"/>
            <a:ext cx="5349875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C829909-A22D-4409-8A02-FBF4E9139A8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FBBB9F-D8E1-4AF3-A819-FC9834E18FF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61921-8BDA-43FA-B2A4-B9D785CD2EC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77966-DC36-45D8-8DDE-993841882B9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647F70-AED9-4AC8-8DBD-66D28BB243A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6C437-4597-4A0C-9FC7-E5F76E3138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3995F-1A41-42D3-B272-5EA0C662B5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B81E3-6FCA-442D-8C23-E4B44DBA911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0B9A6-2E70-43C0-B904-485320EF71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9FC4B-361B-467D-9CEC-265D9C4F273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BF650-BE25-4695-B425-8F0BA2FB9D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8F00-B4C7-4B35-9F9E-583DDBDCDA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CBBCA-F5F9-4497-B387-06FFA1D8F5B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149EC3-DCEC-425C-BD74-79DCF62806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4A810-47E9-4648-B190-CD9C967D99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79605-85BC-4F97-B3C7-14AE7F77BAE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C8A35-378B-4F85-8753-D2811C2D7E6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F7496-D2CC-4C3B-90F4-9D209A16A8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43F70-4CDC-4CE5-BBF4-2C90DD6254B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DC326-C372-410D-B300-C35B37D24F5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77797-2BA7-42F3-9A16-67B2A408633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B0D27-870D-4277-8276-67544A86CA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82C5B-EBE3-4AC0-B761-CFB24EEDB35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91588" y="6469063"/>
            <a:ext cx="87153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Helvetica" pitchFamily="34" charset="0"/>
                <a:ea typeface="산돌고딕 M" pitchFamily="18" charset="-127"/>
              </a:defRPr>
            </a:lvl1pPr>
          </a:lstStyle>
          <a:p>
            <a:pPr>
              <a:defRPr/>
            </a:pPr>
            <a:fld id="{F61D7F67-0788-4B2D-AA79-3E7942D493B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fade/>
  </p:transition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5225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fld id="{21BA3A60-F1DF-4D02-884E-75F2B945EEC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AE938D6-F816-4637-947F-A12380F373A2}" type="slidenum">
              <a:rPr lang="en-US" altLang="ko-KR" smtClean="0">
                <a:ea typeface="산돌고딕 M" charset="-127"/>
              </a:rPr>
              <a:pPr/>
              <a:t>1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12294" name="Text Box 7"/>
          <p:cNvSpPr txBox="1">
            <a:spLocks noChangeArrowheads="1"/>
          </p:cNvSpPr>
          <p:nvPr/>
        </p:nvSpPr>
        <p:spPr bwMode="auto">
          <a:xfrm>
            <a:off x="1381100" y="2857496"/>
            <a:ext cx="6979796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UX</a:t>
            </a:r>
            <a:r>
              <a:rPr lang="ko-KR" altLang="en-US" sz="4400" b="1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 구현진행과</a:t>
            </a:r>
            <a:r>
              <a:rPr lang="ko-KR" altLang="en-US" sz="4400" b="1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4400" b="1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4400" b="1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UI</a:t>
            </a:r>
            <a:r>
              <a:rPr lang="ko-KR" altLang="en-US" sz="4400" b="1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디자인요소</a:t>
            </a:r>
            <a:endParaRPr lang="en-US" altLang="ko-KR" sz="4400" b="1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242B2DB-ED28-47C7-B3B7-392E07CBC44E}" type="slidenum">
              <a:rPr lang="en-US" altLang="ko-KR" smtClean="0">
                <a:ea typeface="산돌고딕 M" charset="-127"/>
              </a:rPr>
              <a:pPr/>
              <a:t>10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33795" name="Text Box 6"/>
          <p:cNvSpPr txBox="1">
            <a:spLocks noChangeArrowheads="1"/>
          </p:cNvSpPr>
          <p:nvPr/>
        </p:nvSpPr>
        <p:spPr bwMode="auto">
          <a:xfrm>
            <a:off x="273050" y="1895475"/>
            <a:ext cx="354359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● </a:t>
            </a:r>
            <a:r>
              <a:rPr lang="ko-KR" altLang="en-US"/>
              <a:t>인터페이스 화면 기획</a:t>
            </a:r>
            <a:r>
              <a:rPr lang="en-US" altLang="ko-KR"/>
              <a:t>, IA, UI Design</a:t>
            </a:r>
          </a:p>
        </p:txBody>
      </p:sp>
      <p:sp>
        <p:nvSpPr>
          <p:cNvPr id="33796" name="Text Box 9"/>
          <p:cNvSpPr txBox="1">
            <a:spLocks noChangeArrowheads="1"/>
          </p:cNvSpPr>
          <p:nvPr/>
        </p:nvSpPr>
        <p:spPr bwMode="auto">
          <a:xfrm>
            <a:off x="273050" y="2133600"/>
            <a:ext cx="606425" cy="1616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0">
                <a:solidFill>
                  <a:srgbClr val="00FFCC"/>
                </a:solidFill>
                <a:latin typeface="Arial" charset="0"/>
              </a:rPr>
              <a:t>“</a:t>
            </a:r>
          </a:p>
        </p:txBody>
      </p:sp>
      <p:sp>
        <p:nvSpPr>
          <p:cNvPr id="33797" name="Line 17"/>
          <p:cNvSpPr>
            <a:spLocks noChangeShapeType="1"/>
          </p:cNvSpPr>
          <p:nvPr/>
        </p:nvSpPr>
        <p:spPr bwMode="auto">
          <a:xfrm>
            <a:off x="344488" y="1773238"/>
            <a:ext cx="9217025" cy="0"/>
          </a:xfrm>
          <a:prstGeom prst="line">
            <a:avLst/>
          </a:prstGeom>
          <a:noFill/>
          <a:ln w="317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798" name="Text Box 16"/>
          <p:cNvSpPr txBox="1">
            <a:spLocks noChangeArrowheads="1"/>
          </p:cNvSpPr>
          <p:nvPr/>
        </p:nvSpPr>
        <p:spPr bwMode="auto">
          <a:xfrm>
            <a:off x="211138" y="981075"/>
            <a:ext cx="4922837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000"/>
              <a:t>implementation</a:t>
            </a:r>
          </a:p>
        </p:txBody>
      </p:sp>
      <p:sp>
        <p:nvSpPr>
          <p:cNvPr id="33799" name="Text Box 29"/>
          <p:cNvSpPr txBox="1">
            <a:spLocks noChangeArrowheads="1"/>
          </p:cNvSpPr>
          <p:nvPr/>
        </p:nvSpPr>
        <p:spPr bwMode="auto">
          <a:xfrm>
            <a:off x="736600" y="2484438"/>
            <a:ext cx="81756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UI(</a:t>
            </a:r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화면설계서</a:t>
            </a:r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)</a:t>
            </a:r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는 순발력 있게 </a:t>
            </a:r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Update </a:t>
            </a:r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하기에 용이해야 합니다</a:t>
            </a:r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.</a:t>
            </a:r>
          </a:p>
        </p:txBody>
      </p:sp>
      <p:pic>
        <p:nvPicPr>
          <p:cNvPr id="33800" name="Picture 41"/>
          <p:cNvPicPr>
            <a:picLocks noChangeAspect="1" noChangeArrowheads="1"/>
          </p:cNvPicPr>
          <p:nvPr/>
        </p:nvPicPr>
        <p:blipFill>
          <a:blip r:embed="rId2">
            <a:lum bright="-6000" contrast="-6000"/>
          </a:blip>
          <a:srcRect b="19435"/>
          <a:stretch>
            <a:fillRect/>
          </a:stretch>
        </p:blipFill>
        <p:spPr bwMode="auto">
          <a:xfrm>
            <a:off x="2898775" y="3068638"/>
            <a:ext cx="2941638" cy="1800225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3801" name="Picture 42"/>
          <p:cNvPicPr>
            <a:picLocks noChangeAspect="1" noChangeArrowheads="1"/>
          </p:cNvPicPr>
          <p:nvPr/>
        </p:nvPicPr>
        <p:blipFill>
          <a:blip r:embed="rId3">
            <a:lum bright="-6000" contrast="-6000"/>
          </a:blip>
          <a:srcRect r="15961"/>
          <a:stretch>
            <a:fillRect/>
          </a:stretch>
        </p:blipFill>
        <p:spPr bwMode="auto">
          <a:xfrm>
            <a:off x="631825" y="3068638"/>
            <a:ext cx="2206625" cy="1800225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3802" name="Picture 4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88038" y="3068638"/>
            <a:ext cx="2520950" cy="1800225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3804" name="Text Box 48"/>
          <p:cNvSpPr txBox="1">
            <a:spLocks noChangeArrowheads="1"/>
          </p:cNvSpPr>
          <p:nvPr/>
        </p:nvSpPr>
        <p:spPr bwMode="auto">
          <a:xfrm>
            <a:off x="762000" y="5283200"/>
            <a:ext cx="707507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ko-KR" sz="1200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 Interface Key Frame </a:t>
            </a:r>
            <a:r>
              <a:rPr lang="ko-KR" altLang="en-US" sz="1200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정의 </a:t>
            </a:r>
            <a:r>
              <a:rPr lang="ko-KR" altLang="en-US" sz="1200" dirty="0" smtClean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 </a:t>
            </a:r>
            <a:r>
              <a:rPr lang="en-US" altLang="ko-KR" sz="1200" dirty="0" smtClean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UI Unit </a:t>
            </a:r>
            <a:r>
              <a:rPr lang="ko-KR" altLang="en-US" sz="1200" dirty="0" smtClean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및 </a:t>
            </a:r>
            <a:r>
              <a:rPr lang="en-US" altLang="ko-KR" sz="1200" dirty="0" smtClean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Unit Set </a:t>
            </a:r>
            <a:r>
              <a:rPr lang="ko-KR" altLang="en-US" sz="1200" dirty="0" smtClean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연동단위의 고유 </a:t>
            </a:r>
            <a:r>
              <a:rPr lang="en-US" altLang="ko-KR" sz="1200" dirty="0" smtClean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Interaction </a:t>
            </a:r>
            <a:r>
              <a:rPr lang="ko-KR" altLang="en-US" sz="1200" dirty="0" smtClean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방식 정의  </a:t>
            </a:r>
            <a:r>
              <a:rPr lang="en-US" altLang="ko-KR" sz="1200" dirty="0" smtClean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UI Design </a:t>
            </a:r>
            <a:r>
              <a:rPr lang="ko-KR" altLang="en-US" sz="1200" dirty="0" smtClean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완성</a:t>
            </a:r>
            <a:endParaRPr lang="ko-KR" altLang="en-US" sz="12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EE48FBA-38F4-43A7-8630-595D5FD477DD}" type="slidenum">
              <a:rPr lang="en-US" altLang="ko-KR" smtClean="0">
                <a:ea typeface="산돌고딕 M" charset="-127"/>
              </a:rPr>
              <a:pPr/>
              <a:t>11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273050" y="1895475"/>
            <a:ext cx="335121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● Interactive Visual Concept Design</a:t>
            </a:r>
          </a:p>
        </p:txBody>
      </p:sp>
      <p:sp>
        <p:nvSpPr>
          <p:cNvPr id="37892" name="Line 3"/>
          <p:cNvSpPr>
            <a:spLocks noChangeShapeType="1"/>
          </p:cNvSpPr>
          <p:nvPr/>
        </p:nvSpPr>
        <p:spPr bwMode="auto">
          <a:xfrm>
            <a:off x="344488" y="1773238"/>
            <a:ext cx="9217025" cy="0"/>
          </a:xfrm>
          <a:prstGeom prst="line">
            <a:avLst/>
          </a:prstGeom>
          <a:noFill/>
          <a:ln w="317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211138" y="981075"/>
            <a:ext cx="590027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000"/>
              <a:t>contextual design</a:t>
            </a:r>
          </a:p>
        </p:txBody>
      </p:sp>
      <p:sp>
        <p:nvSpPr>
          <p:cNvPr id="37894" name="Text Box 5"/>
          <p:cNvSpPr txBox="1">
            <a:spLocks noChangeArrowheads="1"/>
          </p:cNvSpPr>
          <p:nvPr/>
        </p:nvSpPr>
        <p:spPr bwMode="auto">
          <a:xfrm>
            <a:off x="736600" y="2484438"/>
            <a:ext cx="83296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Interaction</a:t>
            </a:r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은 사용자의 경험이 자연스럽게 확장되는 과정입니다</a:t>
            </a:r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.</a:t>
            </a:r>
          </a:p>
        </p:txBody>
      </p:sp>
      <p:sp>
        <p:nvSpPr>
          <p:cNvPr id="37895" name="Text Box 6"/>
          <p:cNvSpPr txBox="1">
            <a:spLocks noChangeArrowheads="1"/>
          </p:cNvSpPr>
          <p:nvPr/>
        </p:nvSpPr>
        <p:spPr bwMode="auto">
          <a:xfrm>
            <a:off x="273050" y="2133600"/>
            <a:ext cx="606425" cy="1616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0">
                <a:solidFill>
                  <a:srgbClr val="00FFCC"/>
                </a:solidFill>
                <a:latin typeface="Arial" charset="0"/>
              </a:rPr>
              <a:t>“</a:t>
            </a:r>
          </a:p>
        </p:txBody>
      </p:sp>
      <p:pic>
        <p:nvPicPr>
          <p:cNvPr id="37896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413" y="3068638"/>
            <a:ext cx="2282825" cy="1370012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7897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9100" y="3082925"/>
            <a:ext cx="2281238" cy="1354138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7898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73675" y="3070225"/>
            <a:ext cx="2320925" cy="1366838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7899" name="Pictur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413" y="4859338"/>
            <a:ext cx="2168525" cy="1366837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7900" name="Picture 2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43213" y="4870450"/>
            <a:ext cx="2238375" cy="1366838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7901" name="Picture 2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24450" y="4870450"/>
            <a:ext cx="2243138" cy="1366838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7902" name="Text Box 22"/>
          <p:cNvSpPr txBox="1">
            <a:spLocks noChangeArrowheads="1"/>
          </p:cNvSpPr>
          <p:nvPr/>
        </p:nvSpPr>
        <p:spPr bwMode="auto">
          <a:xfrm>
            <a:off x="500063" y="4433888"/>
            <a:ext cx="109485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</a:rPr>
              <a:t>▶ </a:t>
            </a:r>
            <a:r>
              <a:rPr lang="en-US" altLang="ko-KR" sz="1400" dirty="0" err="1" smtClean="0">
                <a:solidFill>
                  <a:srgbClr val="002060"/>
                </a:solidFill>
              </a:rPr>
              <a:t>Hannsoft</a:t>
            </a:r>
            <a:endParaRPr lang="en-US" altLang="ko-KR" sz="1400" dirty="0">
              <a:solidFill>
                <a:srgbClr val="002060"/>
              </a:solidFill>
            </a:endParaRPr>
          </a:p>
        </p:txBody>
      </p:sp>
      <p:sp>
        <p:nvSpPr>
          <p:cNvPr id="37903" name="Text Box 23"/>
          <p:cNvSpPr txBox="1">
            <a:spLocks noChangeArrowheads="1"/>
          </p:cNvSpPr>
          <p:nvPr/>
        </p:nvSpPr>
        <p:spPr bwMode="auto">
          <a:xfrm>
            <a:off x="498475" y="6219825"/>
            <a:ext cx="125226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</a:rPr>
              <a:t>▶ </a:t>
            </a:r>
            <a:r>
              <a:rPr lang="ko-KR" altLang="en-US" sz="1400" dirty="0" smtClean="0">
                <a:solidFill>
                  <a:srgbClr val="002060"/>
                </a:solidFill>
              </a:rPr>
              <a:t>삼성중공업</a:t>
            </a:r>
            <a:endParaRPr lang="en-US" altLang="ko-KR" sz="1400" dirty="0">
              <a:solidFill>
                <a:srgbClr val="002060"/>
              </a:solidFill>
            </a:endParaRPr>
          </a:p>
        </p:txBody>
      </p:sp>
      <p:pic>
        <p:nvPicPr>
          <p:cNvPr id="37904" name="Picture 24"/>
          <p:cNvPicPr>
            <a:picLocks noChangeAspect="1" noChangeArrowheads="1"/>
          </p:cNvPicPr>
          <p:nvPr/>
        </p:nvPicPr>
        <p:blipFill>
          <a:blip r:embed="rId8"/>
          <a:srcRect r="3008"/>
          <a:stretch>
            <a:fillRect/>
          </a:stretch>
        </p:blipFill>
        <p:spPr bwMode="auto">
          <a:xfrm>
            <a:off x="7408863" y="4868863"/>
            <a:ext cx="2232025" cy="1368425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7905" name="Picture 25"/>
          <p:cNvPicPr>
            <a:picLocks noChangeAspect="1" noChangeArrowheads="1"/>
          </p:cNvPicPr>
          <p:nvPr/>
        </p:nvPicPr>
        <p:blipFill>
          <a:blip r:embed="rId9"/>
          <a:srcRect r="13155"/>
          <a:stretch>
            <a:fillRect/>
          </a:stretch>
        </p:blipFill>
        <p:spPr bwMode="auto">
          <a:xfrm>
            <a:off x="7631113" y="3068638"/>
            <a:ext cx="2001837" cy="1368425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F375D4A-EEB8-4A43-93EE-E8332F9D1C31}" type="slidenum">
              <a:rPr lang="en-US" altLang="ko-KR" smtClean="0">
                <a:ea typeface="산돌고딕 M" charset="-127"/>
              </a:rPr>
              <a:pPr/>
              <a:t>12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39939" name="Text Box 2"/>
          <p:cNvSpPr txBox="1">
            <a:spLocks noChangeArrowheads="1"/>
          </p:cNvSpPr>
          <p:nvPr/>
        </p:nvSpPr>
        <p:spPr bwMode="auto">
          <a:xfrm>
            <a:off x="273050" y="1884363"/>
            <a:ext cx="42672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● Paper </a:t>
            </a:r>
            <a:r>
              <a:rPr lang="en-US" altLang="ko-KR">
                <a:latin typeface="맑은 고딕" pitchFamily="50" charset="-127"/>
              </a:rPr>
              <a:t>·</a:t>
            </a:r>
            <a:r>
              <a:rPr lang="en-US" altLang="ko-KR"/>
              <a:t> Graphic </a:t>
            </a:r>
            <a:r>
              <a:rPr lang="en-US" altLang="ko-KR">
                <a:latin typeface="맑은 고딕" pitchFamily="50" charset="-127"/>
              </a:rPr>
              <a:t>·</a:t>
            </a:r>
            <a:r>
              <a:rPr lang="en-US" altLang="ko-KR"/>
              <a:t> Working Prototype Design</a:t>
            </a:r>
          </a:p>
        </p:txBody>
      </p:sp>
      <p:sp>
        <p:nvSpPr>
          <p:cNvPr id="39940" name="Line 3"/>
          <p:cNvSpPr>
            <a:spLocks noChangeShapeType="1"/>
          </p:cNvSpPr>
          <p:nvPr/>
        </p:nvSpPr>
        <p:spPr bwMode="auto">
          <a:xfrm>
            <a:off x="344488" y="1773238"/>
            <a:ext cx="9217025" cy="0"/>
          </a:xfrm>
          <a:prstGeom prst="line">
            <a:avLst/>
          </a:prstGeom>
          <a:noFill/>
          <a:ln w="317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211138" y="981075"/>
            <a:ext cx="590027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000"/>
              <a:t>contextual design</a:t>
            </a:r>
          </a:p>
        </p:txBody>
      </p:sp>
      <p:sp>
        <p:nvSpPr>
          <p:cNvPr id="39942" name="Text Box 5"/>
          <p:cNvSpPr txBox="1">
            <a:spLocks noChangeArrowheads="1"/>
          </p:cNvSpPr>
          <p:nvPr/>
        </p:nvSpPr>
        <p:spPr bwMode="auto">
          <a:xfrm>
            <a:off x="736600" y="2484438"/>
            <a:ext cx="80025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일회적인 탄성이 아닌</a:t>
            </a:r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, </a:t>
            </a:r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지속되는 매력과 만족감이 중요합니다</a:t>
            </a:r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.</a:t>
            </a:r>
          </a:p>
        </p:txBody>
      </p:sp>
      <p:sp>
        <p:nvSpPr>
          <p:cNvPr id="39943" name="Text Box 6"/>
          <p:cNvSpPr txBox="1">
            <a:spLocks noChangeArrowheads="1"/>
          </p:cNvSpPr>
          <p:nvPr/>
        </p:nvSpPr>
        <p:spPr bwMode="auto">
          <a:xfrm>
            <a:off x="273050" y="2133600"/>
            <a:ext cx="606425" cy="1616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0">
                <a:solidFill>
                  <a:srgbClr val="00FFCC"/>
                </a:solidFill>
                <a:latin typeface="Arial" charset="0"/>
              </a:rPr>
              <a:t>“</a:t>
            </a:r>
          </a:p>
        </p:txBody>
      </p:sp>
      <p:pic>
        <p:nvPicPr>
          <p:cNvPr id="39944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65788" y="3068638"/>
            <a:ext cx="1341437" cy="1798637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9945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13" y="3068638"/>
            <a:ext cx="1341437" cy="1798637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9946" name="Picture 17"/>
          <p:cNvPicPr>
            <a:picLocks noChangeAspect="1" noChangeArrowheads="1"/>
          </p:cNvPicPr>
          <p:nvPr/>
        </p:nvPicPr>
        <p:blipFill>
          <a:blip r:embed="rId4"/>
          <a:srcRect b="39345"/>
          <a:stretch>
            <a:fillRect/>
          </a:stretch>
        </p:blipFill>
        <p:spPr bwMode="auto">
          <a:xfrm>
            <a:off x="2019300" y="3068638"/>
            <a:ext cx="2211388" cy="1798637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9947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78313" y="3068638"/>
            <a:ext cx="1341437" cy="1798637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9948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59613" y="3068638"/>
            <a:ext cx="1371600" cy="1800225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9949" name="Picture 25"/>
          <p:cNvPicPr>
            <a:picLocks noChangeAspect="1" noChangeArrowheads="1"/>
          </p:cNvPicPr>
          <p:nvPr/>
        </p:nvPicPr>
        <p:blipFill>
          <a:blip r:embed="rId7"/>
          <a:srcRect t="19943" r="48497" b="7866"/>
          <a:stretch>
            <a:fillRect/>
          </a:stretch>
        </p:blipFill>
        <p:spPr bwMode="auto">
          <a:xfrm>
            <a:off x="633413" y="5013325"/>
            <a:ext cx="1066800" cy="1066800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9950" name="Picture 26"/>
          <p:cNvPicPr>
            <a:picLocks noChangeAspect="1" noChangeArrowheads="1"/>
          </p:cNvPicPr>
          <p:nvPr/>
        </p:nvPicPr>
        <p:blipFill>
          <a:blip r:embed="rId8"/>
          <a:srcRect t="18547" b="5791"/>
          <a:stretch>
            <a:fillRect/>
          </a:stretch>
        </p:blipFill>
        <p:spPr bwMode="auto">
          <a:xfrm>
            <a:off x="1757363" y="5013325"/>
            <a:ext cx="1884362" cy="1066800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9951" name="Picture 27"/>
          <p:cNvPicPr>
            <a:picLocks noChangeAspect="1" noChangeArrowheads="1"/>
          </p:cNvPicPr>
          <p:nvPr/>
        </p:nvPicPr>
        <p:blipFill>
          <a:blip r:embed="rId9"/>
          <a:srcRect b="12782"/>
          <a:stretch>
            <a:fillRect/>
          </a:stretch>
        </p:blipFill>
        <p:spPr bwMode="auto">
          <a:xfrm>
            <a:off x="3690938" y="5013325"/>
            <a:ext cx="1965325" cy="1066800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9952" name="Text Box 29"/>
          <p:cNvSpPr txBox="1">
            <a:spLocks noChangeArrowheads="1"/>
          </p:cNvSpPr>
          <p:nvPr/>
        </p:nvSpPr>
        <p:spPr bwMode="auto">
          <a:xfrm>
            <a:off x="5745163" y="5013325"/>
            <a:ext cx="73770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</a:rPr>
              <a:t>▶ </a:t>
            </a:r>
            <a:r>
              <a:rPr lang="en-US" altLang="ko-KR" sz="1400" dirty="0" smtClean="0">
                <a:solidFill>
                  <a:srgbClr val="002060"/>
                </a:solidFill>
              </a:rPr>
              <a:t>SKT</a:t>
            </a:r>
            <a:endParaRPr lang="en-US" altLang="ko-KR" sz="1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8C9D3DD-337A-4CF8-9DB4-46EC1188850A}" type="slidenum">
              <a:rPr lang="en-US" altLang="ko-KR" smtClean="0">
                <a:ea typeface="산돌고딕 M" charset="-127"/>
              </a:rPr>
              <a:pPr/>
              <a:t>13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344488" y="1773238"/>
            <a:ext cx="9217025" cy="0"/>
          </a:xfrm>
          <a:prstGeom prst="line">
            <a:avLst/>
          </a:prstGeom>
          <a:noFill/>
          <a:ln w="317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736600" y="2484438"/>
            <a:ext cx="89804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인터페이스를 조작하는 것 자체로도 흥미로운 경험을 줄 수 있습니다</a:t>
            </a:r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.</a:t>
            </a:r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273050" y="2133600"/>
            <a:ext cx="606425" cy="1616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0">
                <a:solidFill>
                  <a:srgbClr val="00FFCC"/>
                </a:solidFill>
                <a:latin typeface="Arial" charset="0"/>
              </a:rPr>
              <a:t>“</a:t>
            </a:r>
          </a:p>
        </p:txBody>
      </p:sp>
      <p:pic>
        <p:nvPicPr>
          <p:cNvPr id="43014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94063" y="3068638"/>
            <a:ext cx="1081087" cy="1798637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43015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2775" y="3068638"/>
            <a:ext cx="1074738" cy="1798637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43016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73850" y="3068638"/>
            <a:ext cx="1076325" cy="1798637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43017" name="Picture 1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81925" y="3068638"/>
            <a:ext cx="1081088" cy="1800225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43018" name="Picture 1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51488" y="3068638"/>
            <a:ext cx="1077912" cy="1800225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43019" name="Picture 2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1825" y="3062288"/>
            <a:ext cx="2592388" cy="1806575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43020" name="Text Box 23"/>
          <p:cNvSpPr txBox="1">
            <a:spLocks noChangeArrowheads="1"/>
          </p:cNvSpPr>
          <p:nvPr/>
        </p:nvSpPr>
        <p:spPr bwMode="auto">
          <a:xfrm>
            <a:off x="211138" y="981075"/>
            <a:ext cx="4922837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000" dirty="0"/>
              <a:t>implementation</a:t>
            </a:r>
          </a:p>
        </p:txBody>
      </p:sp>
      <p:sp>
        <p:nvSpPr>
          <p:cNvPr id="43021" name="Text Box 24"/>
          <p:cNvSpPr txBox="1">
            <a:spLocks noChangeArrowheads="1"/>
          </p:cNvSpPr>
          <p:nvPr/>
        </p:nvSpPr>
        <p:spPr bwMode="auto">
          <a:xfrm>
            <a:off x="273050" y="1884363"/>
            <a:ext cx="224948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● UI </a:t>
            </a:r>
            <a:r>
              <a:rPr lang="en-US" altLang="ko-KR">
                <a:latin typeface="맑은 고딕" pitchFamily="50" charset="-127"/>
              </a:rPr>
              <a:t>·</a:t>
            </a:r>
            <a:r>
              <a:rPr lang="en-US" altLang="ko-KR"/>
              <a:t> GUI </a:t>
            </a:r>
            <a:r>
              <a:rPr lang="en-US" altLang="ko-KR">
                <a:latin typeface="맑은 고딕" pitchFamily="50" charset="-127"/>
              </a:rPr>
              <a:t>·</a:t>
            </a:r>
            <a:r>
              <a:rPr lang="en-US" altLang="ko-KR"/>
              <a:t> PUI Design</a:t>
            </a:r>
          </a:p>
        </p:txBody>
      </p:sp>
      <p:sp>
        <p:nvSpPr>
          <p:cNvPr id="43022" name="Text Box 25"/>
          <p:cNvSpPr txBox="1">
            <a:spLocks noChangeArrowheads="1"/>
          </p:cNvSpPr>
          <p:nvPr/>
        </p:nvSpPr>
        <p:spPr bwMode="auto">
          <a:xfrm>
            <a:off x="520700" y="5011738"/>
            <a:ext cx="63966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</a:rPr>
              <a:t>▶ </a:t>
            </a:r>
            <a:r>
              <a:rPr lang="en-US" altLang="ko-KR" sz="1400" dirty="0" smtClean="0">
                <a:solidFill>
                  <a:srgbClr val="002060"/>
                </a:solidFill>
              </a:rPr>
              <a:t>LG</a:t>
            </a:r>
            <a:endParaRPr lang="en-US" altLang="ko-KR" sz="1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BD26367-3738-4073-B04C-A9675E815F50}" type="slidenum">
              <a:rPr lang="en-US" altLang="ko-KR" smtClean="0">
                <a:ea typeface="산돌고딕 M" charset="-127"/>
              </a:rPr>
              <a:pPr/>
              <a:t>2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9219" name="Text Box 10"/>
          <p:cNvSpPr txBox="1">
            <a:spLocks noChangeArrowheads="1"/>
          </p:cNvSpPr>
          <p:nvPr/>
        </p:nvSpPr>
        <p:spPr bwMode="auto">
          <a:xfrm>
            <a:off x="57150" y="44450"/>
            <a:ext cx="3006725" cy="6797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44000">
                <a:solidFill>
                  <a:srgbClr val="CD1111"/>
                </a:solidFill>
                <a:latin typeface="-윤고딕340" pitchFamily="18" charset="-127"/>
                <a:ea typeface="-윤고딕340" pitchFamily="18" charset="-127"/>
              </a:rPr>
              <a:t>?</a:t>
            </a:r>
          </a:p>
        </p:txBody>
      </p:sp>
      <p:sp>
        <p:nvSpPr>
          <p:cNvPr id="9220" name="Text Box 11"/>
          <p:cNvSpPr txBox="1">
            <a:spLocks noChangeArrowheads="1"/>
          </p:cNvSpPr>
          <p:nvPr/>
        </p:nvSpPr>
        <p:spPr bwMode="auto">
          <a:xfrm>
            <a:off x="2809860" y="2786058"/>
            <a:ext cx="2521844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 smtClean="0">
                <a:latin typeface="-윤고딕340" pitchFamily="18" charset="-127"/>
                <a:ea typeface="-윤고딕340" pitchFamily="18" charset="-127"/>
              </a:rPr>
              <a:t>무엇을</a:t>
            </a:r>
            <a:endParaRPr lang="en-US" altLang="ko-KR" sz="6600" dirty="0">
              <a:latin typeface="-윤고딕340" pitchFamily="18" charset="-127"/>
              <a:ea typeface="-윤고딕340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D8669C5-E723-4A8C-92ED-2645D7630803}" type="slidenum">
              <a:rPr lang="en-US" altLang="ko-KR" smtClean="0">
                <a:ea typeface="산돌고딕 M" charset="-127"/>
              </a:rPr>
              <a:pPr/>
              <a:t>3</a:t>
            </a:fld>
            <a:endParaRPr lang="en-US" altLang="ko-KR" dirty="0" smtClean="0">
              <a:ea typeface="산돌고딕 M" charset="-127"/>
            </a:endParaRPr>
          </a:p>
        </p:txBody>
      </p:sp>
      <p:grpSp>
        <p:nvGrpSpPr>
          <p:cNvPr id="15363" name="Group 19"/>
          <p:cNvGrpSpPr>
            <a:grpSpLocks/>
          </p:cNvGrpSpPr>
          <p:nvPr/>
        </p:nvGrpSpPr>
        <p:grpSpPr bwMode="auto">
          <a:xfrm>
            <a:off x="776288" y="3074988"/>
            <a:ext cx="582612" cy="477837"/>
            <a:chOff x="1759" y="589"/>
            <a:chExt cx="367" cy="301"/>
          </a:xfrm>
          <a:solidFill>
            <a:schemeClr val="tx2">
              <a:lumMod val="85000"/>
              <a:lumOff val="15000"/>
            </a:schemeClr>
          </a:solidFill>
        </p:grpSpPr>
        <p:grpSp>
          <p:nvGrpSpPr>
            <p:cNvPr id="15368" name="Group 20"/>
            <p:cNvGrpSpPr>
              <a:grpSpLocks/>
            </p:cNvGrpSpPr>
            <p:nvPr/>
          </p:nvGrpSpPr>
          <p:grpSpPr bwMode="auto">
            <a:xfrm>
              <a:off x="1759" y="663"/>
              <a:ext cx="181" cy="227"/>
              <a:chOff x="1602" y="1888"/>
              <a:chExt cx="181" cy="227"/>
            </a:xfrm>
            <a:grpFill/>
          </p:grpSpPr>
          <p:sp>
            <p:nvSpPr>
              <p:cNvPr id="15370" name="Oval 21"/>
              <p:cNvSpPr>
                <a:spLocks noChangeArrowheads="1"/>
              </p:cNvSpPr>
              <p:nvPr/>
            </p:nvSpPr>
            <p:spPr bwMode="auto">
              <a:xfrm>
                <a:off x="1623" y="1888"/>
                <a:ext cx="136" cy="136"/>
              </a:xfrm>
              <a:prstGeom prst="ellipse">
                <a:avLst/>
              </a:prstGeom>
              <a:grpFill/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15371" name="AutoShape 22"/>
              <p:cNvSpPr>
                <a:spLocks noChangeArrowheads="1"/>
              </p:cNvSpPr>
              <p:nvPr/>
            </p:nvSpPr>
            <p:spPr bwMode="auto">
              <a:xfrm rot="-5400000">
                <a:off x="1644" y="1975"/>
                <a:ext cx="98" cy="181"/>
              </a:xfrm>
              <a:prstGeom prst="flowChartDelay">
                <a:avLst/>
              </a:prstGeom>
              <a:grpFill/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15369" name="AutoShape 23"/>
            <p:cNvSpPr>
              <a:spLocks noChangeArrowheads="1"/>
            </p:cNvSpPr>
            <p:nvPr/>
          </p:nvSpPr>
          <p:spPr bwMode="auto">
            <a:xfrm>
              <a:off x="1945" y="589"/>
              <a:ext cx="181" cy="165"/>
            </a:xfrm>
            <a:prstGeom prst="wedgeEllipseCallout">
              <a:avLst>
                <a:gd name="adj1" fmla="val -51106"/>
                <a:gd name="adj2" fmla="val 57880"/>
              </a:avLst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ko-KR" altLang="ko-KR" sz="600"/>
            </a:p>
          </p:txBody>
        </p:sp>
      </p:grpSp>
      <p:sp>
        <p:nvSpPr>
          <p:cNvPr id="15364" name="Text Box 24"/>
          <p:cNvSpPr txBox="1">
            <a:spLocks noChangeArrowheads="1"/>
          </p:cNvSpPr>
          <p:nvPr/>
        </p:nvSpPr>
        <p:spPr bwMode="auto">
          <a:xfrm>
            <a:off x="228600" y="577850"/>
            <a:ext cx="1670650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9600" dirty="0" smtClean="0"/>
              <a:t>UX</a:t>
            </a:r>
            <a:endParaRPr lang="en-US" altLang="ko-KR" sz="9600" dirty="0"/>
          </a:p>
        </p:txBody>
      </p:sp>
      <p:sp>
        <p:nvSpPr>
          <p:cNvPr id="15365" name="Text Box 25"/>
          <p:cNvSpPr txBox="1">
            <a:spLocks noChangeArrowheads="1"/>
          </p:cNvSpPr>
          <p:nvPr/>
        </p:nvSpPr>
        <p:spPr bwMode="auto">
          <a:xfrm>
            <a:off x="1446213" y="3717925"/>
            <a:ext cx="6427593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dirty="0"/>
              <a:t>사용자를 중심으로 일어나는 </a:t>
            </a:r>
            <a:r>
              <a:rPr lang="en-US" altLang="ko-KR" sz="2000" dirty="0"/>
              <a:t>Seamless Experience</a:t>
            </a:r>
            <a:r>
              <a:rPr lang="ko-KR" altLang="en-US" sz="2000" dirty="0"/>
              <a:t>를 통해</a:t>
            </a:r>
          </a:p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</a:rPr>
              <a:t>가치를 경험하고 감동이 전이되는 환경</a:t>
            </a:r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</a:rPr>
              <a:t>,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366" name="Text Box 28"/>
          <p:cNvSpPr txBox="1">
            <a:spLocks noChangeArrowheads="1"/>
          </p:cNvSpPr>
          <p:nvPr/>
        </p:nvSpPr>
        <p:spPr bwMode="auto">
          <a:xfrm>
            <a:off x="1414463" y="2830513"/>
            <a:ext cx="7086600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5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Humanize</a:t>
            </a:r>
            <a:r>
              <a:rPr lang="en-US" altLang="ko-KR" sz="5400" dirty="0">
                <a:solidFill>
                  <a:schemeClr val="accent5">
                    <a:lumMod val="25000"/>
                  </a:schemeClr>
                </a:solidFill>
              </a:rPr>
              <a:t> Environment</a:t>
            </a:r>
          </a:p>
        </p:txBody>
      </p:sp>
      <p:sp>
        <p:nvSpPr>
          <p:cNvPr id="15367" name="Line 29"/>
          <p:cNvSpPr>
            <a:spLocks noChangeShapeType="1"/>
          </p:cNvSpPr>
          <p:nvPr/>
        </p:nvSpPr>
        <p:spPr bwMode="auto">
          <a:xfrm flipV="1">
            <a:off x="1" y="1785926"/>
            <a:ext cx="2452670" cy="7949"/>
          </a:xfrm>
          <a:prstGeom prst="line">
            <a:avLst/>
          </a:prstGeom>
          <a:noFill/>
          <a:ln w="317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BD26367-3738-4073-B04C-A9675E815F50}" type="slidenum">
              <a:rPr lang="en-US" altLang="ko-KR" smtClean="0">
                <a:ea typeface="산돌고딕 M" charset="-127"/>
              </a:rPr>
              <a:pPr/>
              <a:t>4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9219" name="Text Box 10"/>
          <p:cNvSpPr txBox="1">
            <a:spLocks noChangeArrowheads="1"/>
          </p:cNvSpPr>
          <p:nvPr/>
        </p:nvSpPr>
        <p:spPr bwMode="auto">
          <a:xfrm>
            <a:off x="57150" y="44450"/>
            <a:ext cx="3006725" cy="6797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44000">
                <a:solidFill>
                  <a:srgbClr val="CD1111"/>
                </a:solidFill>
                <a:latin typeface="-윤고딕340" pitchFamily="18" charset="-127"/>
                <a:ea typeface="-윤고딕340" pitchFamily="18" charset="-127"/>
              </a:rPr>
              <a:t>?</a:t>
            </a:r>
          </a:p>
        </p:txBody>
      </p:sp>
      <p:sp>
        <p:nvSpPr>
          <p:cNvPr id="9220" name="Text Box 11"/>
          <p:cNvSpPr txBox="1">
            <a:spLocks noChangeArrowheads="1"/>
          </p:cNvSpPr>
          <p:nvPr/>
        </p:nvSpPr>
        <p:spPr bwMode="auto">
          <a:xfrm>
            <a:off x="2809860" y="2786058"/>
            <a:ext cx="3114955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 smtClean="0">
                <a:latin typeface="-윤고딕340" pitchFamily="18" charset="-127"/>
                <a:ea typeface="-윤고딕340" pitchFamily="18" charset="-127"/>
              </a:rPr>
              <a:t>어떻게 </a:t>
            </a:r>
            <a:r>
              <a:rPr lang="en-US" altLang="ko-KR" sz="6600" dirty="0" smtClean="0">
                <a:latin typeface="-윤고딕340" pitchFamily="18" charset="-127"/>
                <a:ea typeface="-윤고딕340" pitchFamily="18" charset="-127"/>
              </a:rPr>
              <a:t> </a:t>
            </a:r>
            <a:endParaRPr lang="en-US" altLang="ko-KR" sz="6600" dirty="0">
              <a:latin typeface="-윤고딕340" pitchFamily="18" charset="-127"/>
              <a:ea typeface="-윤고딕340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60620AB-E13C-4EBD-9816-5A4AA298AEE0}" type="slidenum">
              <a:rPr lang="en-US" altLang="ko-KR" smtClean="0">
                <a:ea typeface="산돌고딕 M" charset="-127"/>
              </a:rPr>
              <a:pPr/>
              <a:t>5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20483" name="Oval 177"/>
          <p:cNvSpPr>
            <a:spLocks noChangeArrowheads="1"/>
          </p:cNvSpPr>
          <p:nvPr/>
        </p:nvSpPr>
        <p:spPr bwMode="auto">
          <a:xfrm>
            <a:off x="2081213" y="793750"/>
            <a:ext cx="1050925" cy="1081088"/>
          </a:xfrm>
          <a:prstGeom prst="ellipse">
            <a:avLst/>
          </a:prstGeom>
          <a:noFill/>
          <a:ln w="254000" algn="ctr">
            <a:solidFill>
              <a:srgbClr val="00FF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20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0484" name="Text Box 178"/>
          <p:cNvSpPr txBox="1">
            <a:spLocks noChangeArrowheads="1"/>
          </p:cNvSpPr>
          <p:nvPr/>
        </p:nvSpPr>
        <p:spPr bwMode="auto">
          <a:xfrm>
            <a:off x="234950" y="1039813"/>
            <a:ext cx="1703388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200"/>
              <a:t>research</a:t>
            </a:r>
          </a:p>
        </p:txBody>
      </p:sp>
      <p:sp>
        <p:nvSpPr>
          <p:cNvPr id="20485" name="Text Box 179"/>
          <p:cNvSpPr txBox="1">
            <a:spLocks noChangeArrowheads="1"/>
          </p:cNvSpPr>
          <p:nvPr/>
        </p:nvSpPr>
        <p:spPr bwMode="auto">
          <a:xfrm>
            <a:off x="3255963" y="969963"/>
            <a:ext cx="1939313" cy="8166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3200"/>
              <a:t>contextual</a:t>
            </a:r>
          </a:p>
          <a:p>
            <a:pPr>
              <a:lnSpc>
                <a:spcPct val="70000"/>
              </a:lnSpc>
            </a:pPr>
            <a:r>
              <a:rPr lang="en-US" altLang="ko-KR" sz="3200"/>
              <a:t>design</a:t>
            </a:r>
          </a:p>
        </p:txBody>
      </p:sp>
      <p:sp>
        <p:nvSpPr>
          <p:cNvPr id="20486" name="Text Box 180"/>
          <p:cNvSpPr txBox="1">
            <a:spLocks noChangeArrowheads="1"/>
          </p:cNvSpPr>
          <p:nvPr/>
        </p:nvSpPr>
        <p:spPr bwMode="auto">
          <a:xfrm rot="1898679">
            <a:off x="2733675" y="549275"/>
            <a:ext cx="420688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400">
                <a:latin typeface="-윤고딕320" pitchFamily="18" charset="-127"/>
                <a:ea typeface="-윤고딕320" pitchFamily="18" charset="-127"/>
              </a:rPr>
              <a:t>&gt;</a:t>
            </a:r>
          </a:p>
        </p:txBody>
      </p:sp>
      <p:sp>
        <p:nvSpPr>
          <p:cNvPr id="20487" name="Text Box 181"/>
          <p:cNvSpPr txBox="1">
            <a:spLocks noChangeArrowheads="1"/>
          </p:cNvSpPr>
          <p:nvPr/>
        </p:nvSpPr>
        <p:spPr bwMode="auto">
          <a:xfrm rot="1898679">
            <a:off x="1997075" y="1320800"/>
            <a:ext cx="420688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400">
                <a:latin typeface="-윤고딕320" pitchFamily="18" charset="-127"/>
                <a:ea typeface="-윤고딕320" pitchFamily="18" charset="-127"/>
              </a:rPr>
              <a:t>&lt;</a:t>
            </a:r>
          </a:p>
        </p:txBody>
      </p:sp>
      <p:sp>
        <p:nvSpPr>
          <p:cNvPr id="20488" name="Oval 182"/>
          <p:cNvSpPr>
            <a:spLocks noChangeArrowheads="1"/>
          </p:cNvSpPr>
          <p:nvPr/>
        </p:nvSpPr>
        <p:spPr bwMode="auto">
          <a:xfrm>
            <a:off x="2114550" y="947738"/>
            <a:ext cx="144463" cy="144462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489" name="Oval 183"/>
          <p:cNvSpPr>
            <a:spLocks noChangeArrowheads="1"/>
          </p:cNvSpPr>
          <p:nvPr/>
        </p:nvSpPr>
        <p:spPr bwMode="auto">
          <a:xfrm>
            <a:off x="3040063" y="1136650"/>
            <a:ext cx="144462" cy="144463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490" name="Oval 184"/>
          <p:cNvSpPr>
            <a:spLocks noChangeArrowheads="1"/>
          </p:cNvSpPr>
          <p:nvPr/>
        </p:nvSpPr>
        <p:spPr bwMode="auto">
          <a:xfrm>
            <a:off x="2392363" y="1790700"/>
            <a:ext cx="144462" cy="144463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491" name="Line 186"/>
          <p:cNvSpPr>
            <a:spLocks noChangeShapeType="1"/>
          </p:cNvSpPr>
          <p:nvPr/>
        </p:nvSpPr>
        <p:spPr bwMode="auto">
          <a:xfrm>
            <a:off x="344488" y="2359025"/>
            <a:ext cx="9217025" cy="0"/>
          </a:xfrm>
          <a:prstGeom prst="line">
            <a:avLst/>
          </a:prstGeom>
          <a:noFill/>
          <a:ln w="317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492" name="Group 187"/>
          <p:cNvGrpSpPr>
            <a:grpSpLocks/>
          </p:cNvGrpSpPr>
          <p:nvPr/>
        </p:nvGrpSpPr>
        <p:grpSpPr bwMode="auto">
          <a:xfrm>
            <a:off x="796925" y="3254375"/>
            <a:ext cx="287338" cy="360363"/>
            <a:chOff x="1602" y="1888"/>
            <a:chExt cx="181" cy="227"/>
          </a:xfrm>
          <a:solidFill>
            <a:schemeClr val="tx2">
              <a:lumMod val="95000"/>
              <a:lumOff val="5000"/>
            </a:schemeClr>
          </a:solidFill>
        </p:grpSpPr>
        <p:sp>
          <p:nvSpPr>
            <p:cNvPr id="20559" name="Oval 188"/>
            <p:cNvSpPr>
              <a:spLocks noChangeArrowheads="1"/>
            </p:cNvSpPr>
            <p:nvPr/>
          </p:nvSpPr>
          <p:spPr bwMode="auto">
            <a:xfrm>
              <a:off x="1623" y="1888"/>
              <a:ext cx="136" cy="13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60" name="AutoShape 189"/>
            <p:cNvSpPr>
              <a:spLocks noChangeArrowheads="1"/>
            </p:cNvSpPr>
            <p:nvPr/>
          </p:nvSpPr>
          <p:spPr bwMode="auto">
            <a:xfrm rot="-5400000">
              <a:off x="1644" y="1975"/>
              <a:ext cx="98" cy="181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493" name="Text Box 190"/>
          <p:cNvSpPr txBox="1">
            <a:spLocks noChangeArrowheads="1"/>
          </p:cNvSpPr>
          <p:nvPr/>
        </p:nvSpPr>
        <p:spPr bwMode="auto">
          <a:xfrm>
            <a:off x="365125" y="3614738"/>
            <a:ext cx="116840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200"/>
              <a:t>UX Researcher</a:t>
            </a:r>
          </a:p>
        </p:txBody>
      </p:sp>
      <p:grpSp>
        <p:nvGrpSpPr>
          <p:cNvPr id="20494" name="Group 191"/>
          <p:cNvGrpSpPr>
            <a:grpSpLocks/>
          </p:cNvGrpSpPr>
          <p:nvPr/>
        </p:nvGrpSpPr>
        <p:grpSpPr bwMode="auto">
          <a:xfrm>
            <a:off x="796925" y="4202113"/>
            <a:ext cx="287338" cy="360362"/>
            <a:chOff x="1602" y="1888"/>
            <a:chExt cx="181" cy="227"/>
          </a:xfrm>
          <a:solidFill>
            <a:schemeClr val="tx2">
              <a:lumMod val="95000"/>
              <a:lumOff val="5000"/>
            </a:schemeClr>
          </a:solidFill>
        </p:grpSpPr>
        <p:sp>
          <p:nvSpPr>
            <p:cNvPr id="20557" name="Oval 192"/>
            <p:cNvSpPr>
              <a:spLocks noChangeArrowheads="1"/>
            </p:cNvSpPr>
            <p:nvPr/>
          </p:nvSpPr>
          <p:spPr bwMode="auto">
            <a:xfrm>
              <a:off x="1623" y="1888"/>
              <a:ext cx="136" cy="13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58" name="AutoShape 193"/>
            <p:cNvSpPr>
              <a:spLocks noChangeArrowheads="1"/>
            </p:cNvSpPr>
            <p:nvPr/>
          </p:nvSpPr>
          <p:spPr bwMode="auto">
            <a:xfrm rot="-5400000">
              <a:off x="1644" y="1975"/>
              <a:ext cx="98" cy="181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495" name="Text Box 194"/>
          <p:cNvSpPr txBox="1">
            <a:spLocks noChangeArrowheads="1"/>
          </p:cNvSpPr>
          <p:nvPr/>
        </p:nvSpPr>
        <p:spPr bwMode="auto">
          <a:xfrm>
            <a:off x="290513" y="4562475"/>
            <a:ext cx="134049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200"/>
              <a:t>UI / GUI Designer</a:t>
            </a:r>
          </a:p>
        </p:txBody>
      </p:sp>
      <p:sp>
        <p:nvSpPr>
          <p:cNvPr id="20496" name="Text Box 195"/>
          <p:cNvSpPr txBox="1">
            <a:spLocks noChangeArrowheads="1"/>
          </p:cNvSpPr>
          <p:nvPr/>
        </p:nvSpPr>
        <p:spPr bwMode="auto">
          <a:xfrm>
            <a:off x="6653213" y="3068638"/>
            <a:ext cx="2979737" cy="825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-윤고딕320" pitchFamily="18" charset="-127"/>
                <a:ea typeface="-윤고딕320" pitchFamily="18" charset="-127"/>
              </a:rPr>
              <a:t>단계별로 해당하는 </a:t>
            </a:r>
            <a:r>
              <a:rPr lang="en-US" altLang="ko-KR">
                <a:latin typeface="-윤고딕320" pitchFamily="18" charset="-127"/>
                <a:ea typeface="-윤고딕320" pitchFamily="18" charset="-127"/>
              </a:rPr>
              <a:t>Fidelity</a:t>
            </a:r>
            <a:r>
              <a:rPr lang="ko-KR" altLang="en-US">
                <a:latin typeface="-윤고딕320" pitchFamily="18" charset="-127"/>
                <a:ea typeface="-윤고딕320" pitchFamily="18" charset="-127"/>
              </a:rPr>
              <a:t>의</a:t>
            </a:r>
          </a:p>
          <a:p>
            <a:r>
              <a:rPr lang="ko-KR" altLang="en-US">
                <a:latin typeface="-윤고딕320" pitchFamily="18" charset="-127"/>
                <a:ea typeface="-윤고딕320" pitchFamily="18" charset="-127"/>
              </a:rPr>
              <a:t>결과를 얻어가며 </a:t>
            </a:r>
            <a:r>
              <a:rPr lang="en-US" altLang="ko-KR">
                <a:latin typeface="-윤고딕320" pitchFamily="18" charset="-127"/>
                <a:ea typeface="-윤고딕320" pitchFamily="18" charset="-127"/>
              </a:rPr>
              <a:t>Concept </a:t>
            </a:r>
            <a:r>
              <a:rPr lang="ko-KR" altLang="en-US">
                <a:latin typeface="-윤고딕320" pitchFamily="18" charset="-127"/>
                <a:ea typeface="-윤고딕320" pitchFamily="18" charset="-127"/>
              </a:rPr>
              <a:t>및</a:t>
            </a:r>
          </a:p>
          <a:p>
            <a:r>
              <a:rPr lang="ko-KR" altLang="en-US">
                <a:latin typeface="-윤고딕320" pitchFamily="18" charset="-127"/>
                <a:ea typeface="-윤고딕320" pitchFamily="18" charset="-127"/>
              </a:rPr>
              <a:t>그에 따른 </a:t>
            </a:r>
            <a:r>
              <a:rPr lang="en-US" altLang="ko-KR">
                <a:latin typeface="-윤고딕320" pitchFamily="18" charset="-127"/>
                <a:ea typeface="-윤고딕320" pitchFamily="18" charset="-127"/>
              </a:rPr>
              <a:t>Prototype</a:t>
            </a:r>
            <a:r>
              <a:rPr lang="ko-KR" altLang="en-US">
                <a:latin typeface="-윤고딕320" pitchFamily="18" charset="-127"/>
                <a:ea typeface="-윤고딕320" pitchFamily="18" charset="-127"/>
              </a:rPr>
              <a:t>을 완성한다</a:t>
            </a:r>
            <a:r>
              <a:rPr lang="en-US" altLang="ko-KR">
                <a:latin typeface="-윤고딕320" pitchFamily="18" charset="-127"/>
                <a:ea typeface="-윤고딕320" pitchFamily="18" charset="-127"/>
              </a:rPr>
              <a:t>.</a:t>
            </a:r>
          </a:p>
        </p:txBody>
      </p:sp>
      <p:sp>
        <p:nvSpPr>
          <p:cNvPr id="20497" name="Text Box 196"/>
          <p:cNvSpPr txBox="1">
            <a:spLocks noChangeArrowheads="1"/>
          </p:cNvSpPr>
          <p:nvPr/>
        </p:nvSpPr>
        <p:spPr bwMode="auto">
          <a:xfrm>
            <a:off x="6653213" y="4259263"/>
            <a:ext cx="2660650" cy="825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>
                <a:latin typeface="-윤고딕320" pitchFamily="18" charset="-127"/>
                <a:ea typeface="-윤고딕320" pitchFamily="18" charset="-127"/>
              </a:rPr>
              <a:t>다양한 </a:t>
            </a:r>
            <a:r>
              <a:rPr lang="en-US" altLang="ko-KR">
                <a:latin typeface="-윤고딕320" pitchFamily="18" charset="-127"/>
                <a:ea typeface="-윤고딕320" pitchFamily="18" charset="-127"/>
              </a:rPr>
              <a:t>Research Technique</a:t>
            </a:r>
          </a:p>
          <a:p>
            <a:r>
              <a:rPr lang="ko-KR" altLang="en-US">
                <a:latin typeface="-윤고딕320" pitchFamily="18" charset="-127"/>
                <a:ea typeface="-윤고딕320" pitchFamily="18" charset="-127"/>
              </a:rPr>
              <a:t>가운데 해당 단계에 적절한</a:t>
            </a:r>
          </a:p>
          <a:p>
            <a:r>
              <a:rPr lang="ko-KR" altLang="en-US">
                <a:latin typeface="-윤고딕320" pitchFamily="18" charset="-127"/>
                <a:ea typeface="-윤고딕320" pitchFamily="18" charset="-127"/>
              </a:rPr>
              <a:t>기법을 구사할 수 있다</a:t>
            </a:r>
            <a:r>
              <a:rPr lang="en-US" altLang="ko-KR">
                <a:latin typeface="-윤고딕320" pitchFamily="18" charset="-127"/>
                <a:ea typeface="-윤고딕320" pitchFamily="18" charset="-127"/>
              </a:rPr>
              <a:t>.</a:t>
            </a:r>
          </a:p>
        </p:txBody>
      </p:sp>
      <p:grpSp>
        <p:nvGrpSpPr>
          <p:cNvPr id="20498" name="Group 254"/>
          <p:cNvGrpSpPr>
            <a:grpSpLocks/>
          </p:cNvGrpSpPr>
          <p:nvPr/>
        </p:nvGrpSpPr>
        <p:grpSpPr bwMode="auto">
          <a:xfrm>
            <a:off x="1352550" y="3543300"/>
            <a:ext cx="5329238" cy="935038"/>
            <a:chOff x="852" y="2232"/>
            <a:chExt cx="3357" cy="589"/>
          </a:xfrm>
        </p:grpSpPr>
        <p:sp>
          <p:nvSpPr>
            <p:cNvPr id="20555" name="Freeform 197"/>
            <p:cNvSpPr>
              <a:spLocks/>
            </p:cNvSpPr>
            <p:nvPr/>
          </p:nvSpPr>
          <p:spPr bwMode="auto">
            <a:xfrm>
              <a:off x="852" y="2232"/>
              <a:ext cx="3357" cy="589"/>
            </a:xfrm>
            <a:custGeom>
              <a:avLst/>
              <a:gdLst>
                <a:gd name="T0" fmla="*/ 0 w 2994"/>
                <a:gd name="T1" fmla="*/ 589 h 589"/>
                <a:gd name="T2" fmla="*/ 1776 w 2994"/>
                <a:gd name="T3" fmla="*/ 428 h 589"/>
                <a:gd name="T4" fmla="*/ 3310 w 2994"/>
                <a:gd name="T5" fmla="*/ 111 h 589"/>
                <a:gd name="T6" fmla="*/ 4732 w 2994"/>
                <a:gd name="T7" fmla="*/ 0 h 5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94"/>
                <a:gd name="T13" fmla="*/ 0 h 589"/>
                <a:gd name="T14" fmla="*/ 2994 w 2994"/>
                <a:gd name="T15" fmla="*/ 589 h 5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94" h="589">
                  <a:moveTo>
                    <a:pt x="0" y="589"/>
                  </a:moveTo>
                  <a:cubicBezTo>
                    <a:pt x="187" y="562"/>
                    <a:pt x="775" y="508"/>
                    <a:pt x="1124" y="428"/>
                  </a:cubicBezTo>
                  <a:cubicBezTo>
                    <a:pt x="1473" y="348"/>
                    <a:pt x="1782" y="182"/>
                    <a:pt x="2094" y="111"/>
                  </a:cubicBezTo>
                  <a:cubicBezTo>
                    <a:pt x="2406" y="40"/>
                    <a:pt x="2806" y="23"/>
                    <a:pt x="2994" y="0"/>
                  </a:cubicBezTo>
                </a:path>
              </a:pathLst>
            </a:custGeom>
            <a:noFill/>
            <a:ln w="38100">
              <a:solidFill>
                <a:srgbClr val="00FFCC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56" name="Freeform 198"/>
            <p:cNvSpPr>
              <a:spLocks/>
            </p:cNvSpPr>
            <p:nvPr/>
          </p:nvSpPr>
          <p:spPr bwMode="auto">
            <a:xfrm flipV="1">
              <a:off x="852" y="2232"/>
              <a:ext cx="3357" cy="589"/>
            </a:xfrm>
            <a:custGeom>
              <a:avLst/>
              <a:gdLst>
                <a:gd name="T0" fmla="*/ 0 w 2994"/>
                <a:gd name="T1" fmla="*/ 589 h 589"/>
                <a:gd name="T2" fmla="*/ 1776 w 2994"/>
                <a:gd name="T3" fmla="*/ 428 h 589"/>
                <a:gd name="T4" fmla="*/ 3310 w 2994"/>
                <a:gd name="T5" fmla="*/ 111 h 589"/>
                <a:gd name="T6" fmla="*/ 4732 w 2994"/>
                <a:gd name="T7" fmla="*/ 0 h 5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94"/>
                <a:gd name="T13" fmla="*/ 0 h 589"/>
                <a:gd name="T14" fmla="*/ 2994 w 2994"/>
                <a:gd name="T15" fmla="*/ 589 h 5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94" h="589">
                  <a:moveTo>
                    <a:pt x="0" y="589"/>
                  </a:moveTo>
                  <a:cubicBezTo>
                    <a:pt x="187" y="562"/>
                    <a:pt x="775" y="508"/>
                    <a:pt x="1124" y="428"/>
                  </a:cubicBezTo>
                  <a:cubicBezTo>
                    <a:pt x="1473" y="348"/>
                    <a:pt x="1782" y="182"/>
                    <a:pt x="2094" y="111"/>
                  </a:cubicBezTo>
                  <a:cubicBezTo>
                    <a:pt x="2406" y="40"/>
                    <a:pt x="2806" y="23"/>
                    <a:pt x="2994" y="0"/>
                  </a:cubicBezTo>
                </a:path>
              </a:pathLst>
            </a:custGeom>
            <a:noFill/>
            <a:ln w="38100">
              <a:solidFill>
                <a:srgbClr val="00FFCC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499" name="Text Box 201"/>
          <p:cNvSpPr txBox="1">
            <a:spLocks noChangeArrowheads="1"/>
          </p:cNvSpPr>
          <p:nvPr/>
        </p:nvSpPr>
        <p:spPr bwMode="auto">
          <a:xfrm>
            <a:off x="1506538" y="2887663"/>
            <a:ext cx="1146175" cy="287337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>
                <a:latin typeface="-윤고딕340" pitchFamily="18" charset="-127"/>
                <a:ea typeface="-윤고딕340" pitchFamily="18" charset="-127"/>
              </a:rPr>
              <a:t>Archetype</a:t>
            </a:r>
          </a:p>
        </p:txBody>
      </p:sp>
      <p:sp>
        <p:nvSpPr>
          <p:cNvPr id="20500" name="Text Box 202"/>
          <p:cNvSpPr txBox="1">
            <a:spLocks noChangeArrowheads="1"/>
          </p:cNvSpPr>
          <p:nvPr/>
        </p:nvSpPr>
        <p:spPr bwMode="auto">
          <a:xfrm>
            <a:off x="3452813" y="2886075"/>
            <a:ext cx="975588" cy="289310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>
                <a:latin typeface="-윤고딕340" pitchFamily="18" charset="-127"/>
                <a:ea typeface="-윤고딕340" pitchFamily="18" charset="-127"/>
              </a:rPr>
              <a:t>Concept</a:t>
            </a:r>
          </a:p>
        </p:txBody>
      </p:sp>
      <p:sp>
        <p:nvSpPr>
          <p:cNvPr id="20501" name="Text Box 203"/>
          <p:cNvSpPr txBox="1">
            <a:spLocks noChangeArrowheads="1"/>
          </p:cNvSpPr>
          <p:nvPr/>
        </p:nvSpPr>
        <p:spPr bwMode="auto">
          <a:xfrm>
            <a:off x="5241925" y="2887663"/>
            <a:ext cx="1079500" cy="287337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>
                <a:latin typeface="-윤고딕340" pitchFamily="18" charset="-127"/>
                <a:ea typeface="-윤고딕340" pitchFamily="18" charset="-127"/>
              </a:rPr>
              <a:t>Prototype</a:t>
            </a:r>
          </a:p>
        </p:txBody>
      </p:sp>
      <p:sp>
        <p:nvSpPr>
          <p:cNvPr id="20502" name="Rectangle 204"/>
          <p:cNvSpPr>
            <a:spLocks noChangeArrowheads="1"/>
          </p:cNvSpPr>
          <p:nvPr/>
        </p:nvSpPr>
        <p:spPr bwMode="auto">
          <a:xfrm>
            <a:off x="1366838" y="2852738"/>
            <a:ext cx="1441450" cy="360362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503" name="Rectangle 205"/>
          <p:cNvSpPr>
            <a:spLocks noChangeArrowheads="1"/>
          </p:cNvSpPr>
          <p:nvPr/>
        </p:nvSpPr>
        <p:spPr bwMode="auto">
          <a:xfrm>
            <a:off x="3216275" y="2852738"/>
            <a:ext cx="1441450" cy="360362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504" name="Rectangle 206"/>
          <p:cNvSpPr>
            <a:spLocks noChangeArrowheads="1"/>
          </p:cNvSpPr>
          <p:nvPr/>
        </p:nvSpPr>
        <p:spPr bwMode="auto">
          <a:xfrm>
            <a:off x="5062538" y="2852738"/>
            <a:ext cx="1441450" cy="360362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505" name="Text Box 231"/>
          <p:cNvSpPr txBox="1">
            <a:spLocks noChangeArrowheads="1"/>
          </p:cNvSpPr>
          <p:nvPr/>
        </p:nvSpPr>
        <p:spPr bwMode="auto">
          <a:xfrm>
            <a:off x="2827338" y="2898775"/>
            <a:ext cx="3365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/>
              <a:t>▶</a:t>
            </a:r>
          </a:p>
        </p:txBody>
      </p:sp>
      <p:sp>
        <p:nvSpPr>
          <p:cNvPr id="20506" name="Text Box 232"/>
          <p:cNvSpPr txBox="1">
            <a:spLocks noChangeArrowheads="1"/>
          </p:cNvSpPr>
          <p:nvPr/>
        </p:nvSpPr>
        <p:spPr bwMode="auto">
          <a:xfrm>
            <a:off x="4687888" y="2898775"/>
            <a:ext cx="3365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/>
              <a:t>▶</a:t>
            </a:r>
          </a:p>
        </p:txBody>
      </p:sp>
      <p:pic>
        <p:nvPicPr>
          <p:cNvPr id="20507" name="Picture 233"/>
          <p:cNvPicPr>
            <a:picLocks noChangeAspect="1" noChangeArrowheads="1"/>
          </p:cNvPicPr>
          <p:nvPr/>
        </p:nvPicPr>
        <p:blipFill>
          <a:blip r:embed="rId2"/>
          <a:srcRect b="2547"/>
          <a:stretch>
            <a:fillRect/>
          </a:stretch>
        </p:blipFill>
        <p:spPr bwMode="auto">
          <a:xfrm>
            <a:off x="1497013" y="5059363"/>
            <a:ext cx="858837" cy="647700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20508" name="Picture 234" descr="한장수_s"/>
          <p:cNvPicPr>
            <a:picLocks noChangeAspect="1" noChangeArrowheads="1"/>
          </p:cNvPicPr>
          <p:nvPr/>
        </p:nvPicPr>
        <p:blipFill>
          <a:blip r:embed="rId3"/>
          <a:srcRect l="7816" r="5011"/>
          <a:stretch>
            <a:fillRect/>
          </a:stretch>
        </p:blipFill>
        <p:spPr bwMode="auto">
          <a:xfrm>
            <a:off x="5756275" y="5059363"/>
            <a:ext cx="647700" cy="641350"/>
          </a:xfrm>
          <a:prstGeom prst="rect">
            <a:avLst/>
          </a:prstGeom>
          <a:noFill/>
          <a:ln w="6350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20509" name="Picture 23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6025" y="5059363"/>
            <a:ext cx="725488" cy="64135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20510" name="Picture 23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7438" y="5059363"/>
            <a:ext cx="495300" cy="647700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20511" name="Picture 23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93938" y="5059363"/>
            <a:ext cx="560387" cy="647700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20512" name="Text Box 238"/>
          <p:cNvSpPr txBox="1">
            <a:spLocks noChangeArrowheads="1"/>
          </p:cNvSpPr>
          <p:nvPr/>
        </p:nvSpPr>
        <p:spPr bwMode="auto">
          <a:xfrm>
            <a:off x="1404938" y="5719763"/>
            <a:ext cx="1560512" cy="549275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/>
              <a:t>Cultural Probe </a:t>
            </a:r>
            <a:r>
              <a:rPr lang="ko-KR" altLang="en-US" sz="1000"/>
              <a:t>등의 질적</a:t>
            </a:r>
          </a:p>
          <a:p>
            <a:r>
              <a:rPr lang="ko-KR" altLang="en-US" sz="1000"/>
              <a:t>접근법을 사용하여 </a:t>
            </a:r>
            <a:r>
              <a:rPr lang="en-US" altLang="ko-KR" sz="1000"/>
              <a:t>Latent</a:t>
            </a:r>
          </a:p>
          <a:p>
            <a:r>
              <a:rPr lang="en-US" altLang="ko-KR" sz="1000"/>
              <a:t>Needs </a:t>
            </a:r>
            <a:r>
              <a:rPr lang="ko-KR" altLang="en-US" sz="1000"/>
              <a:t>이끌어내고 구조화</a:t>
            </a:r>
          </a:p>
        </p:txBody>
      </p:sp>
      <p:sp>
        <p:nvSpPr>
          <p:cNvPr id="20513" name="Rectangle 241"/>
          <p:cNvSpPr>
            <a:spLocks noChangeArrowheads="1"/>
          </p:cNvSpPr>
          <p:nvPr/>
        </p:nvSpPr>
        <p:spPr bwMode="auto">
          <a:xfrm>
            <a:off x="1352550" y="4935538"/>
            <a:ext cx="5184775" cy="1374775"/>
          </a:xfrm>
          <a:prstGeom prst="rect">
            <a:avLst/>
          </a:prstGeom>
          <a:noFill/>
          <a:ln w="317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514" name="Line 242"/>
          <p:cNvSpPr>
            <a:spLocks noChangeShapeType="1"/>
          </p:cNvSpPr>
          <p:nvPr/>
        </p:nvSpPr>
        <p:spPr bwMode="auto">
          <a:xfrm>
            <a:off x="2965450" y="4941888"/>
            <a:ext cx="1588" cy="1368425"/>
          </a:xfrm>
          <a:prstGeom prst="line">
            <a:avLst/>
          </a:prstGeom>
          <a:noFill/>
          <a:ln w="317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0515" name="Picture 24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71813" y="5057775"/>
            <a:ext cx="1008062" cy="647700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20516" name="Line 244"/>
          <p:cNvSpPr>
            <a:spLocks noChangeShapeType="1"/>
          </p:cNvSpPr>
          <p:nvPr/>
        </p:nvSpPr>
        <p:spPr bwMode="auto">
          <a:xfrm>
            <a:off x="4897438" y="4941888"/>
            <a:ext cx="0" cy="1368425"/>
          </a:xfrm>
          <a:prstGeom prst="line">
            <a:avLst/>
          </a:prstGeom>
          <a:noFill/>
          <a:ln w="317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0517" name="Picture 245" descr="movie_situ03_mom_alone"/>
          <p:cNvPicPr>
            <a:picLocks noChangeAspect="1" noChangeArrowheads="1"/>
          </p:cNvPicPr>
          <p:nvPr/>
        </p:nvPicPr>
        <p:blipFill>
          <a:blip r:embed="rId8"/>
          <a:srcRect r="43721" b="38873"/>
          <a:stretch>
            <a:fillRect/>
          </a:stretch>
        </p:blipFill>
        <p:spPr bwMode="auto">
          <a:xfrm>
            <a:off x="4070350" y="5057775"/>
            <a:ext cx="739775" cy="647700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20518" name="Text Box 249"/>
          <p:cNvSpPr txBox="1">
            <a:spLocks noChangeArrowheads="1"/>
          </p:cNvSpPr>
          <p:nvPr/>
        </p:nvSpPr>
        <p:spPr bwMode="auto">
          <a:xfrm>
            <a:off x="2986088" y="5719763"/>
            <a:ext cx="1873250" cy="549275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000"/>
              <a:t>제품</a:t>
            </a:r>
            <a:r>
              <a:rPr lang="en-US" altLang="ko-KR" sz="1000"/>
              <a:t>/</a:t>
            </a:r>
            <a:r>
              <a:rPr lang="ko-KR" altLang="en-US" sz="1000"/>
              <a:t>서비스 컨셉을 구성하는</a:t>
            </a:r>
          </a:p>
          <a:p>
            <a:r>
              <a:rPr lang="ko-KR" altLang="en-US" sz="1000"/>
              <a:t>고유의 </a:t>
            </a:r>
            <a:r>
              <a:rPr lang="en-US" altLang="ko-KR" sz="1000"/>
              <a:t>Key Feature </a:t>
            </a:r>
            <a:r>
              <a:rPr lang="ko-KR" altLang="en-US" sz="1000"/>
              <a:t>아이템과</a:t>
            </a:r>
          </a:p>
          <a:p>
            <a:r>
              <a:rPr lang="en-US" altLang="ko-KR" sz="1000"/>
              <a:t>Sub Feature</a:t>
            </a:r>
            <a:r>
              <a:rPr lang="ko-KR" altLang="en-US" sz="1000"/>
              <a:t>를 시나리오로 도출</a:t>
            </a:r>
          </a:p>
        </p:txBody>
      </p:sp>
      <p:sp>
        <p:nvSpPr>
          <p:cNvPr id="20519" name="Text Box 250"/>
          <p:cNvSpPr txBox="1">
            <a:spLocks noChangeArrowheads="1"/>
          </p:cNvSpPr>
          <p:nvPr/>
        </p:nvSpPr>
        <p:spPr bwMode="auto">
          <a:xfrm>
            <a:off x="4932363" y="5719763"/>
            <a:ext cx="1544637" cy="549275"/>
          </a:xfrm>
          <a:prstGeom prst="rect">
            <a:avLst/>
          </a:prstGeom>
          <a:noFill/>
          <a:ln w="9525" algn="ctr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000"/>
              <a:t>컨셉에 따라 제작된 </a:t>
            </a:r>
            <a:r>
              <a:rPr lang="en-US" altLang="ko-KR" sz="1000"/>
              <a:t>Proto</a:t>
            </a:r>
          </a:p>
          <a:p>
            <a:r>
              <a:rPr lang="en-US" altLang="ko-KR" sz="1000"/>
              <a:t>-type</a:t>
            </a:r>
            <a:r>
              <a:rPr lang="ko-KR" altLang="en-US" sz="1000"/>
              <a:t>을 대상으로 인터뷰</a:t>
            </a:r>
            <a:r>
              <a:rPr lang="en-US" altLang="ko-KR" sz="1000"/>
              <a:t>,</a:t>
            </a:r>
          </a:p>
          <a:p>
            <a:r>
              <a:rPr lang="en-US" altLang="ko-KR" sz="1000"/>
              <a:t>FGI, UT</a:t>
            </a:r>
            <a:r>
              <a:rPr lang="ko-KR" altLang="en-US" sz="1000"/>
              <a:t>로 평가해 향상</a:t>
            </a:r>
          </a:p>
        </p:txBody>
      </p:sp>
      <p:grpSp>
        <p:nvGrpSpPr>
          <p:cNvPr id="20520" name="Group 251"/>
          <p:cNvGrpSpPr>
            <a:grpSpLocks/>
          </p:cNvGrpSpPr>
          <p:nvPr/>
        </p:nvGrpSpPr>
        <p:grpSpPr bwMode="auto">
          <a:xfrm>
            <a:off x="558800" y="4149725"/>
            <a:ext cx="287338" cy="360363"/>
            <a:chOff x="1602" y="1888"/>
            <a:chExt cx="181" cy="227"/>
          </a:xfrm>
          <a:solidFill>
            <a:schemeClr val="tx2">
              <a:lumMod val="95000"/>
              <a:lumOff val="5000"/>
            </a:schemeClr>
          </a:solidFill>
        </p:grpSpPr>
        <p:sp>
          <p:nvSpPr>
            <p:cNvPr id="20553" name="Oval 252"/>
            <p:cNvSpPr>
              <a:spLocks noChangeArrowheads="1"/>
            </p:cNvSpPr>
            <p:nvPr/>
          </p:nvSpPr>
          <p:spPr bwMode="auto">
            <a:xfrm>
              <a:off x="1623" y="1888"/>
              <a:ext cx="136" cy="13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54" name="AutoShape 253"/>
            <p:cNvSpPr>
              <a:spLocks noChangeArrowheads="1"/>
            </p:cNvSpPr>
            <p:nvPr/>
          </p:nvSpPr>
          <p:spPr bwMode="auto">
            <a:xfrm rot="-5400000">
              <a:off x="1644" y="1975"/>
              <a:ext cx="98" cy="181"/>
            </a:xfrm>
            <a:prstGeom prst="flowChartDelay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521" name="AutoShape 255"/>
          <p:cNvSpPr>
            <a:spLocks noChangeArrowheads="1"/>
          </p:cNvSpPr>
          <p:nvPr/>
        </p:nvSpPr>
        <p:spPr bwMode="auto">
          <a:xfrm>
            <a:off x="3743325" y="3644900"/>
            <a:ext cx="720725" cy="649288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4849" y="15842"/>
                </a:moveTo>
                <a:cubicBezTo>
                  <a:pt x="16377" y="14614"/>
                  <a:pt x="17267" y="12760"/>
                  <a:pt x="17267" y="10800"/>
                </a:cubicBezTo>
                <a:cubicBezTo>
                  <a:pt x="17267" y="7228"/>
                  <a:pt x="14371" y="4333"/>
                  <a:pt x="10800" y="4333"/>
                </a:cubicBezTo>
                <a:cubicBezTo>
                  <a:pt x="10613" y="4332"/>
                  <a:pt x="10427" y="4341"/>
                  <a:pt x="10241" y="4357"/>
                </a:cubicBezTo>
                <a:lnTo>
                  <a:pt x="9867" y="40"/>
                </a:lnTo>
                <a:cubicBezTo>
                  <a:pt x="10177" y="13"/>
                  <a:pt x="10488" y="-1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4073"/>
                  <a:pt x="20115" y="17170"/>
                  <a:pt x="17562" y="19220"/>
                </a:cubicBezTo>
                <a:lnTo>
                  <a:pt x="19253" y="21325"/>
                </a:lnTo>
                <a:lnTo>
                  <a:pt x="12412" y="20579"/>
                </a:lnTo>
                <a:lnTo>
                  <a:pt x="13158" y="13737"/>
                </a:lnTo>
                <a:lnTo>
                  <a:pt x="14849" y="15842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accent1">
                <a:lumMod val="1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522" name="AutoShape 256"/>
          <p:cNvSpPr>
            <a:spLocks noChangeArrowheads="1"/>
          </p:cNvSpPr>
          <p:nvPr/>
        </p:nvSpPr>
        <p:spPr bwMode="auto">
          <a:xfrm rot="10800000">
            <a:off x="3738555" y="3644900"/>
            <a:ext cx="720725" cy="649288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4849" y="15842"/>
                </a:moveTo>
                <a:cubicBezTo>
                  <a:pt x="16377" y="14614"/>
                  <a:pt x="17267" y="12760"/>
                  <a:pt x="17267" y="10800"/>
                </a:cubicBezTo>
                <a:cubicBezTo>
                  <a:pt x="17267" y="7228"/>
                  <a:pt x="14371" y="4333"/>
                  <a:pt x="10800" y="4333"/>
                </a:cubicBezTo>
                <a:cubicBezTo>
                  <a:pt x="10623" y="4332"/>
                  <a:pt x="10446" y="4340"/>
                  <a:pt x="10270" y="4354"/>
                </a:cubicBezTo>
                <a:lnTo>
                  <a:pt x="9915" y="36"/>
                </a:lnTo>
                <a:cubicBezTo>
                  <a:pt x="10209" y="12"/>
                  <a:pt x="10504" y="-1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4073"/>
                  <a:pt x="20115" y="17170"/>
                  <a:pt x="17562" y="19220"/>
                </a:cubicBezTo>
                <a:lnTo>
                  <a:pt x="19253" y="21325"/>
                </a:lnTo>
                <a:lnTo>
                  <a:pt x="12412" y="20579"/>
                </a:lnTo>
                <a:lnTo>
                  <a:pt x="13158" y="13737"/>
                </a:lnTo>
                <a:lnTo>
                  <a:pt x="14849" y="15842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2">
                <a:lumMod val="95000"/>
                <a:lumOff val="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0523" name="Group 257"/>
          <p:cNvGrpSpPr>
            <a:grpSpLocks/>
          </p:cNvGrpSpPr>
          <p:nvPr/>
        </p:nvGrpSpPr>
        <p:grpSpPr bwMode="auto">
          <a:xfrm>
            <a:off x="1595438" y="3327400"/>
            <a:ext cx="576262" cy="574675"/>
            <a:chOff x="2258" y="2342"/>
            <a:chExt cx="363" cy="362"/>
          </a:xfrm>
        </p:grpSpPr>
        <p:sp>
          <p:nvSpPr>
            <p:cNvPr id="20549" name="Oval 258"/>
            <p:cNvSpPr>
              <a:spLocks noChangeArrowheads="1"/>
            </p:cNvSpPr>
            <p:nvPr/>
          </p:nvSpPr>
          <p:spPr bwMode="auto">
            <a:xfrm>
              <a:off x="2304" y="2387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50" name="Oval 259"/>
            <p:cNvSpPr>
              <a:spLocks noChangeArrowheads="1"/>
            </p:cNvSpPr>
            <p:nvPr/>
          </p:nvSpPr>
          <p:spPr bwMode="auto">
            <a:xfrm>
              <a:off x="2304" y="2432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51" name="Oval 260"/>
            <p:cNvSpPr>
              <a:spLocks noChangeArrowheads="1"/>
            </p:cNvSpPr>
            <p:nvPr/>
          </p:nvSpPr>
          <p:spPr bwMode="auto">
            <a:xfrm>
              <a:off x="2349" y="2387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52" name="Oval 261"/>
            <p:cNvSpPr>
              <a:spLocks noChangeArrowheads="1"/>
            </p:cNvSpPr>
            <p:nvPr/>
          </p:nvSpPr>
          <p:spPr bwMode="auto">
            <a:xfrm>
              <a:off x="2258" y="2342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524" name="Line 262"/>
          <p:cNvSpPr>
            <a:spLocks noChangeShapeType="1"/>
          </p:cNvSpPr>
          <p:nvPr/>
        </p:nvSpPr>
        <p:spPr bwMode="auto">
          <a:xfrm>
            <a:off x="1884363" y="3913188"/>
            <a:ext cx="0" cy="7207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525" name="Group 263"/>
          <p:cNvGrpSpPr>
            <a:grpSpLocks/>
          </p:cNvGrpSpPr>
          <p:nvPr/>
        </p:nvGrpSpPr>
        <p:grpSpPr bwMode="auto">
          <a:xfrm>
            <a:off x="2100263" y="3976688"/>
            <a:ext cx="576262" cy="574675"/>
            <a:chOff x="2258" y="2342"/>
            <a:chExt cx="363" cy="362"/>
          </a:xfrm>
        </p:grpSpPr>
        <p:sp>
          <p:nvSpPr>
            <p:cNvPr id="20545" name="Oval 264"/>
            <p:cNvSpPr>
              <a:spLocks noChangeArrowheads="1"/>
            </p:cNvSpPr>
            <p:nvPr/>
          </p:nvSpPr>
          <p:spPr bwMode="auto">
            <a:xfrm>
              <a:off x="2304" y="2387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46" name="Oval 265"/>
            <p:cNvSpPr>
              <a:spLocks noChangeArrowheads="1"/>
            </p:cNvSpPr>
            <p:nvPr/>
          </p:nvSpPr>
          <p:spPr bwMode="auto">
            <a:xfrm>
              <a:off x="2304" y="2432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47" name="Oval 266"/>
            <p:cNvSpPr>
              <a:spLocks noChangeArrowheads="1"/>
            </p:cNvSpPr>
            <p:nvPr/>
          </p:nvSpPr>
          <p:spPr bwMode="auto">
            <a:xfrm>
              <a:off x="2349" y="2387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48" name="Oval 267"/>
            <p:cNvSpPr>
              <a:spLocks noChangeArrowheads="1"/>
            </p:cNvSpPr>
            <p:nvPr/>
          </p:nvSpPr>
          <p:spPr bwMode="auto">
            <a:xfrm>
              <a:off x="2258" y="2342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526" name="Line 268"/>
          <p:cNvSpPr>
            <a:spLocks noChangeShapeType="1"/>
          </p:cNvSpPr>
          <p:nvPr/>
        </p:nvSpPr>
        <p:spPr bwMode="auto">
          <a:xfrm flipV="1">
            <a:off x="2389188" y="3473450"/>
            <a:ext cx="0" cy="57467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527" name="Group 269"/>
          <p:cNvGrpSpPr>
            <a:grpSpLocks/>
          </p:cNvGrpSpPr>
          <p:nvPr/>
        </p:nvGrpSpPr>
        <p:grpSpPr bwMode="auto">
          <a:xfrm>
            <a:off x="5108575" y="3325813"/>
            <a:ext cx="576263" cy="574675"/>
            <a:chOff x="2258" y="2342"/>
            <a:chExt cx="363" cy="362"/>
          </a:xfrm>
        </p:grpSpPr>
        <p:sp>
          <p:nvSpPr>
            <p:cNvPr id="20541" name="Oval 270"/>
            <p:cNvSpPr>
              <a:spLocks noChangeArrowheads="1"/>
            </p:cNvSpPr>
            <p:nvPr/>
          </p:nvSpPr>
          <p:spPr bwMode="auto">
            <a:xfrm>
              <a:off x="2304" y="2387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42" name="Oval 271"/>
            <p:cNvSpPr>
              <a:spLocks noChangeArrowheads="1"/>
            </p:cNvSpPr>
            <p:nvPr/>
          </p:nvSpPr>
          <p:spPr bwMode="auto">
            <a:xfrm>
              <a:off x="2304" y="2432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43" name="Oval 272"/>
            <p:cNvSpPr>
              <a:spLocks noChangeArrowheads="1"/>
            </p:cNvSpPr>
            <p:nvPr/>
          </p:nvSpPr>
          <p:spPr bwMode="auto">
            <a:xfrm>
              <a:off x="2349" y="2387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44" name="Oval 273"/>
            <p:cNvSpPr>
              <a:spLocks noChangeArrowheads="1"/>
            </p:cNvSpPr>
            <p:nvPr/>
          </p:nvSpPr>
          <p:spPr bwMode="auto">
            <a:xfrm>
              <a:off x="2258" y="2342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528" name="Line 274"/>
          <p:cNvSpPr>
            <a:spLocks noChangeShapeType="1"/>
          </p:cNvSpPr>
          <p:nvPr/>
        </p:nvSpPr>
        <p:spPr bwMode="auto">
          <a:xfrm>
            <a:off x="5397500" y="3911600"/>
            <a:ext cx="0" cy="7207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0529" name="Group 275"/>
          <p:cNvGrpSpPr>
            <a:grpSpLocks/>
          </p:cNvGrpSpPr>
          <p:nvPr/>
        </p:nvGrpSpPr>
        <p:grpSpPr bwMode="auto">
          <a:xfrm>
            <a:off x="5589588" y="3975100"/>
            <a:ext cx="576262" cy="574675"/>
            <a:chOff x="2258" y="2342"/>
            <a:chExt cx="363" cy="362"/>
          </a:xfrm>
        </p:grpSpPr>
        <p:sp>
          <p:nvSpPr>
            <p:cNvPr id="20537" name="Oval 276"/>
            <p:cNvSpPr>
              <a:spLocks noChangeArrowheads="1"/>
            </p:cNvSpPr>
            <p:nvPr/>
          </p:nvSpPr>
          <p:spPr bwMode="auto">
            <a:xfrm>
              <a:off x="2304" y="2387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38" name="Oval 277"/>
            <p:cNvSpPr>
              <a:spLocks noChangeArrowheads="1"/>
            </p:cNvSpPr>
            <p:nvPr/>
          </p:nvSpPr>
          <p:spPr bwMode="auto">
            <a:xfrm>
              <a:off x="2304" y="2432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39" name="Oval 278"/>
            <p:cNvSpPr>
              <a:spLocks noChangeArrowheads="1"/>
            </p:cNvSpPr>
            <p:nvPr/>
          </p:nvSpPr>
          <p:spPr bwMode="auto">
            <a:xfrm>
              <a:off x="2349" y="2387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40" name="Oval 279"/>
            <p:cNvSpPr>
              <a:spLocks noChangeArrowheads="1"/>
            </p:cNvSpPr>
            <p:nvPr/>
          </p:nvSpPr>
          <p:spPr bwMode="auto">
            <a:xfrm>
              <a:off x="2258" y="2342"/>
              <a:ext cx="272" cy="272"/>
            </a:xfrm>
            <a:prstGeom prst="ellipse">
              <a:avLst/>
            </a:prstGeom>
            <a:noFill/>
            <a:ln w="317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530" name="Line 280"/>
          <p:cNvSpPr>
            <a:spLocks noChangeShapeType="1"/>
          </p:cNvSpPr>
          <p:nvPr/>
        </p:nvSpPr>
        <p:spPr bwMode="auto">
          <a:xfrm flipV="1">
            <a:off x="5878513" y="3471863"/>
            <a:ext cx="0" cy="57467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531" name="Text Box 281"/>
          <p:cNvSpPr txBox="1">
            <a:spLocks noChangeArrowheads="1"/>
          </p:cNvSpPr>
          <p:nvPr/>
        </p:nvSpPr>
        <p:spPr bwMode="auto">
          <a:xfrm>
            <a:off x="1403350" y="3900488"/>
            <a:ext cx="519113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/>
              <a:t>insight</a:t>
            </a:r>
          </a:p>
        </p:txBody>
      </p:sp>
      <p:sp>
        <p:nvSpPr>
          <p:cNvPr id="20532" name="Text Box 282"/>
          <p:cNvSpPr txBox="1">
            <a:spLocks noChangeArrowheads="1"/>
          </p:cNvSpPr>
          <p:nvPr/>
        </p:nvSpPr>
        <p:spPr bwMode="auto">
          <a:xfrm>
            <a:off x="2378075" y="3354388"/>
            <a:ext cx="860413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000" dirty="0" err="1"/>
              <a:t>Mindmap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Diagram,</a:t>
            </a:r>
          </a:p>
          <a:p>
            <a:r>
              <a:rPr lang="ko-KR" altLang="en-US" sz="1000" dirty="0"/>
              <a:t>콜라주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Sketch, ..</a:t>
            </a:r>
          </a:p>
        </p:txBody>
      </p:sp>
      <p:sp>
        <p:nvSpPr>
          <p:cNvPr id="20533" name="Text Box 283"/>
          <p:cNvSpPr txBox="1">
            <a:spLocks noChangeArrowheads="1"/>
          </p:cNvSpPr>
          <p:nvPr/>
        </p:nvSpPr>
        <p:spPr bwMode="auto">
          <a:xfrm>
            <a:off x="3470275" y="4291013"/>
            <a:ext cx="12525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000"/>
              <a:t>Concept Generation</a:t>
            </a:r>
          </a:p>
          <a:p>
            <a:pPr algn="ctr"/>
            <a:r>
              <a:rPr lang="en-US" altLang="ko-KR" sz="1000"/>
              <a:t>(Brainstorming)</a:t>
            </a:r>
          </a:p>
        </p:txBody>
      </p:sp>
      <p:sp>
        <p:nvSpPr>
          <p:cNvPr id="20534" name="Text Box 284"/>
          <p:cNvSpPr txBox="1">
            <a:spLocks noChangeArrowheads="1"/>
          </p:cNvSpPr>
          <p:nvPr/>
        </p:nvSpPr>
        <p:spPr bwMode="auto">
          <a:xfrm>
            <a:off x="4756150" y="3929063"/>
            <a:ext cx="6858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ko-KR" sz="1000"/>
              <a:t>Prototype</a:t>
            </a:r>
          </a:p>
        </p:txBody>
      </p:sp>
      <p:sp>
        <p:nvSpPr>
          <p:cNvPr id="20535" name="Text Box 285"/>
          <p:cNvSpPr txBox="1">
            <a:spLocks noChangeArrowheads="1"/>
          </p:cNvSpPr>
          <p:nvPr/>
        </p:nvSpPr>
        <p:spPr bwMode="auto">
          <a:xfrm>
            <a:off x="5843588" y="3648075"/>
            <a:ext cx="6937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/>
              <a:t>Validation</a:t>
            </a:r>
          </a:p>
          <a:p>
            <a:r>
              <a:rPr lang="en-US" altLang="ko-KR" sz="1000"/>
              <a:t>Result</a:t>
            </a:r>
          </a:p>
        </p:txBody>
      </p:sp>
      <p:sp>
        <p:nvSpPr>
          <p:cNvPr id="20536" name="Text Box 286"/>
          <p:cNvSpPr txBox="1">
            <a:spLocks noChangeArrowheads="1"/>
          </p:cNvSpPr>
          <p:nvPr/>
        </p:nvSpPr>
        <p:spPr bwMode="auto">
          <a:xfrm>
            <a:off x="6518275" y="1255713"/>
            <a:ext cx="3105150" cy="1433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8800"/>
              <a:t>hybrid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BD26367-3738-4073-B04C-A9675E815F50}" type="slidenum">
              <a:rPr lang="en-US" altLang="ko-KR" smtClean="0">
                <a:ea typeface="산돌고딕 M" charset="-127"/>
              </a:rPr>
              <a:pPr/>
              <a:t>6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9219" name="Text Box 10"/>
          <p:cNvSpPr txBox="1">
            <a:spLocks noChangeArrowheads="1"/>
          </p:cNvSpPr>
          <p:nvPr/>
        </p:nvSpPr>
        <p:spPr bwMode="auto">
          <a:xfrm>
            <a:off x="57150" y="44450"/>
            <a:ext cx="3006725" cy="6797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44000">
                <a:solidFill>
                  <a:srgbClr val="CD1111"/>
                </a:solidFill>
                <a:latin typeface="-윤고딕340" pitchFamily="18" charset="-127"/>
                <a:ea typeface="-윤고딕340" pitchFamily="18" charset="-127"/>
              </a:rPr>
              <a:t>?</a:t>
            </a:r>
          </a:p>
        </p:txBody>
      </p:sp>
      <p:sp>
        <p:nvSpPr>
          <p:cNvPr id="9220" name="Text Box 11"/>
          <p:cNvSpPr txBox="1">
            <a:spLocks noChangeArrowheads="1"/>
          </p:cNvSpPr>
          <p:nvPr/>
        </p:nvSpPr>
        <p:spPr bwMode="auto">
          <a:xfrm>
            <a:off x="2809860" y="2786058"/>
            <a:ext cx="6713697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 smtClean="0">
                <a:latin typeface="-윤고딕340" pitchFamily="18" charset="-127"/>
                <a:ea typeface="-윤고딕340" pitchFamily="18" charset="-127"/>
              </a:rPr>
              <a:t>얼마나 전문적으로</a:t>
            </a:r>
            <a:endParaRPr lang="en-US" altLang="ko-KR" sz="6600" dirty="0">
              <a:latin typeface="-윤고딕340" pitchFamily="18" charset="-127"/>
              <a:ea typeface="-윤고딕340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CF4E922-25D5-419D-9625-F43EF5862FE9}" type="slidenum">
              <a:rPr lang="en-US" altLang="ko-KR" smtClean="0">
                <a:ea typeface="산돌고딕 M" charset="-127"/>
              </a:rPr>
              <a:pPr/>
              <a:t>7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24579" name="Text Box 178"/>
          <p:cNvSpPr txBox="1">
            <a:spLocks noChangeArrowheads="1"/>
          </p:cNvSpPr>
          <p:nvPr/>
        </p:nvSpPr>
        <p:spPr bwMode="auto">
          <a:xfrm>
            <a:off x="238125" y="928688"/>
            <a:ext cx="2714625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200" b="1">
                <a:latin typeface="-윤고딕340" pitchFamily="18" charset="-127"/>
                <a:ea typeface="-윤고딕340" pitchFamily="18" charset="-127"/>
              </a:rPr>
              <a:t>Work process</a:t>
            </a:r>
          </a:p>
        </p:txBody>
      </p:sp>
      <p:grpSp>
        <p:nvGrpSpPr>
          <p:cNvPr id="24580" name="그룹 86"/>
          <p:cNvGrpSpPr>
            <a:grpSpLocks/>
          </p:cNvGrpSpPr>
          <p:nvPr/>
        </p:nvGrpSpPr>
        <p:grpSpPr bwMode="auto">
          <a:xfrm>
            <a:off x="2185988" y="1928813"/>
            <a:ext cx="1571625" cy="428625"/>
            <a:chOff x="614358" y="1857364"/>
            <a:chExt cx="1571636" cy="428628"/>
          </a:xfrm>
        </p:grpSpPr>
        <p:sp>
          <p:nvSpPr>
            <p:cNvPr id="24613" name="Text Box 201"/>
            <p:cNvSpPr txBox="1">
              <a:spLocks noChangeArrowheads="1"/>
            </p:cNvSpPr>
            <p:nvPr/>
          </p:nvSpPr>
          <p:spPr bwMode="auto">
            <a:xfrm>
              <a:off x="775330" y="1921284"/>
              <a:ext cx="1249693" cy="3138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700" b="1">
                  <a:solidFill>
                    <a:srgbClr val="00FFCC"/>
                  </a:solidFill>
                  <a:latin typeface="-윤고딕340" pitchFamily="18" charset="-127"/>
                  <a:ea typeface="-윤고딕340" pitchFamily="18" charset="-127"/>
                </a:rPr>
                <a:t>Analysis</a:t>
              </a:r>
            </a:p>
          </p:txBody>
        </p:sp>
        <p:sp>
          <p:nvSpPr>
            <p:cNvPr id="24614" name="Rectangle 204"/>
            <p:cNvSpPr>
              <a:spLocks noChangeArrowheads="1"/>
            </p:cNvSpPr>
            <p:nvPr/>
          </p:nvSpPr>
          <p:spPr bwMode="auto">
            <a:xfrm>
              <a:off x="614358" y="1857364"/>
              <a:ext cx="1571636" cy="428628"/>
            </a:xfrm>
            <a:prstGeom prst="rect">
              <a:avLst/>
            </a:prstGeom>
            <a:noFill/>
            <a:ln w="9525" algn="ctr">
              <a:solidFill>
                <a:srgbClr val="00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00FFCC"/>
                </a:solidFill>
              </a:endParaRPr>
            </a:p>
          </p:txBody>
        </p:sp>
      </p:grpSp>
      <p:grpSp>
        <p:nvGrpSpPr>
          <p:cNvPr id="24581" name="그룹 85"/>
          <p:cNvGrpSpPr>
            <a:grpSpLocks/>
          </p:cNvGrpSpPr>
          <p:nvPr/>
        </p:nvGrpSpPr>
        <p:grpSpPr bwMode="auto">
          <a:xfrm>
            <a:off x="4156075" y="1928813"/>
            <a:ext cx="1571625" cy="428625"/>
            <a:chOff x="2463795" y="1857364"/>
            <a:chExt cx="1571636" cy="428628"/>
          </a:xfrm>
        </p:grpSpPr>
        <p:sp>
          <p:nvSpPr>
            <p:cNvPr id="24611" name="Text Box 202"/>
            <p:cNvSpPr txBox="1">
              <a:spLocks noChangeArrowheads="1"/>
            </p:cNvSpPr>
            <p:nvPr/>
          </p:nvSpPr>
          <p:spPr bwMode="auto">
            <a:xfrm>
              <a:off x="2723427" y="1921284"/>
              <a:ext cx="1052373" cy="3138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700" b="1">
                  <a:solidFill>
                    <a:srgbClr val="00FFCC"/>
                  </a:solidFill>
                  <a:latin typeface="-윤고딕340" pitchFamily="18" charset="-127"/>
                  <a:ea typeface="-윤고딕340" pitchFamily="18" charset="-127"/>
                </a:rPr>
                <a:t>Define</a:t>
              </a:r>
            </a:p>
          </p:txBody>
        </p:sp>
        <p:sp>
          <p:nvSpPr>
            <p:cNvPr id="24612" name="Rectangle 205"/>
            <p:cNvSpPr>
              <a:spLocks noChangeArrowheads="1"/>
            </p:cNvSpPr>
            <p:nvPr/>
          </p:nvSpPr>
          <p:spPr bwMode="auto">
            <a:xfrm>
              <a:off x="2463795" y="1857364"/>
              <a:ext cx="1571636" cy="428628"/>
            </a:xfrm>
            <a:prstGeom prst="rect">
              <a:avLst/>
            </a:prstGeom>
            <a:noFill/>
            <a:ln w="9525" algn="ctr">
              <a:solidFill>
                <a:srgbClr val="00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00FFCC"/>
                </a:solidFill>
              </a:endParaRPr>
            </a:p>
          </p:txBody>
        </p:sp>
      </p:grpSp>
      <p:grpSp>
        <p:nvGrpSpPr>
          <p:cNvPr id="24582" name="그룹 84"/>
          <p:cNvGrpSpPr>
            <a:grpSpLocks/>
          </p:cNvGrpSpPr>
          <p:nvPr/>
        </p:nvGrpSpPr>
        <p:grpSpPr bwMode="auto">
          <a:xfrm>
            <a:off x="6126163" y="1928813"/>
            <a:ext cx="1571625" cy="428625"/>
            <a:chOff x="4310058" y="1857364"/>
            <a:chExt cx="1571636" cy="428628"/>
          </a:xfrm>
        </p:grpSpPr>
        <p:sp>
          <p:nvSpPr>
            <p:cNvPr id="24609" name="Text Box 203"/>
            <p:cNvSpPr txBox="1">
              <a:spLocks noChangeArrowheads="1"/>
            </p:cNvSpPr>
            <p:nvPr/>
          </p:nvSpPr>
          <p:spPr bwMode="auto">
            <a:xfrm>
              <a:off x="4507378" y="1927023"/>
              <a:ext cx="1176996" cy="3138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700" b="1">
                  <a:solidFill>
                    <a:srgbClr val="00FFCC"/>
                  </a:solidFill>
                  <a:latin typeface="-윤고딕340" pitchFamily="18" charset="-127"/>
                  <a:ea typeface="-윤고딕340" pitchFamily="18" charset="-127"/>
                </a:rPr>
                <a:t>Design</a:t>
              </a:r>
            </a:p>
          </p:txBody>
        </p:sp>
        <p:sp>
          <p:nvSpPr>
            <p:cNvPr id="24610" name="Rectangle 206"/>
            <p:cNvSpPr>
              <a:spLocks noChangeArrowheads="1"/>
            </p:cNvSpPr>
            <p:nvPr/>
          </p:nvSpPr>
          <p:spPr bwMode="auto">
            <a:xfrm>
              <a:off x="4310058" y="1857364"/>
              <a:ext cx="1571636" cy="428628"/>
            </a:xfrm>
            <a:prstGeom prst="rect">
              <a:avLst/>
            </a:prstGeom>
            <a:noFill/>
            <a:ln w="9525" algn="ctr">
              <a:solidFill>
                <a:srgbClr val="00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00FFCC"/>
                </a:solidFill>
              </a:endParaRPr>
            </a:p>
          </p:txBody>
        </p:sp>
      </p:grpSp>
      <p:sp>
        <p:nvSpPr>
          <p:cNvPr id="24583" name="Text Box 231"/>
          <p:cNvSpPr txBox="1">
            <a:spLocks noChangeArrowheads="1"/>
          </p:cNvSpPr>
          <p:nvPr/>
        </p:nvSpPr>
        <p:spPr bwMode="auto">
          <a:xfrm>
            <a:off x="3773488" y="2005013"/>
            <a:ext cx="366712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CC99"/>
                </a:solidFill>
              </a:rPr>
              <a:t>▶</a:t>
            </a:r>
          </a:p>
        </p:txBody>
      </p:sp>
      <p:sp>
        <p:nvSpPr>
          <p:cNvPr id="24584" name="Text Box 232"/>
          <p:cNvSpPr txBox="1">
            <a:spLocks noChangeArrowheads="1"/>
          </p:cNvSpPr>
          <p:nvPr/>
        </p:nvSpPr>
        <p:spPr bwMode="auto">
          <a:xfrm>
            <a:off x="5743575" y="2005013"/>
            <a:ext cx="366713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CC99"/>
                </a:solidFill>
              </a:rPr>
              <a:t>▶</a:t>
            </a:r>
          </a:p>
        </p:txBody>
      </p:sp>
      <p:grpSp>
        <p:nvGrpSpPr>
          <p:cNvPr id="24585" name="그룹 83"/>
          <p:cNvGrpSpPr>
            <a:grpSpLocks/>
          </p:cNvGrpSpPr>
          <p:nvPr/>
        </p:nvGrpSpPr>
        <p:grpSpPr bwMode="auto">
          <a:xfrm>
            <a:off x="8096250" y="1928813"/>
            <a:ext cx="1714500" cy="428625"/>
            <a:chOff x="6524636" y="1785926"/>
            <a:chExt cx="1714512" cy="428628"/>
          </a:xfrm>
        </p:grpSpPr>
        <p:sp>
          <p:nvSpPr>
            <p:cNvPr id="24607" name="Text Box 203"/>
            <p:cNvSpPr txBox="1">
              <a:spLocks noChangeArrowheads="1"/>
            </p:cNvSpPr>
            <p:nvPr/>
          </p:nvSpPr>
          <p:spPr bwMode="auto">
            <a:xfrm>
              <a:off x="6524636" y="1855585"/>
              <a:ext cx="1714512" cy="3138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700" b="1">
                  <a:solidFill>
                    <a:srgbClr val="00FFCC"/>
                  </a:solidFill>
                  <a:latin typeface="-윤고딕340" pitchFamily="18" charset="-127"/>
                  <a:ea typeface="-윤고딕340" pitchFamily="18" charset="-127"/>
                </a:rPr>
                <a:t>Implementation</a:t>
              </a:r>
            </a:p>
          </p:txBody>
        </p:sp>
        <p:sp>
          <p:nvSpPr>
            <p:cNvPr id="24608" name="Rectangle 206"/>
            <p:cNvSpPr>
              <a:spLocks noChangeArrowheads="1"/>
            </p:cNvSpPr>
            <p:nvPr/>
          </p:nvSpPr>
          <p:spPr bwMode="auto">
            <a:xfrm>
              <a:off x="6596074" y="1785926"/>
              <a:ext cx="1571636" cy="428628"/>
            </a:xfrm>
            <a:prstGeom prst="rect">
              <a:avLst/>
            </a:prstGeom>
            <a:noFill/>
            <a:ln w="9525" algn="ctr">
              <a:solidFill>
                <a:srgbClr val="00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00FFCC"/>
                </a:solidFill>
              </a:endParaRPr>
            </a:p>
          </p:txBody>
        </p:sp>
      </p:grpSp>
      <p:sp>
        <p:nvSpPr>
          <p:cNvPr id="24586" name="Text Box 232"/>
          <p:cNvSpPr txBox="1">
            <a:spLocks noChangeArrowheads="1"/>
          </p:cNvSpPr>
          <p:nvPr/>
        </p:nvSpPr>
        <p:spPr bwMode="auto">
          <a:xfrm>
            <a:off x="7748588" y="2005013"/>
            <a:ext cx="366712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CC99"/>
                </a:solidFill>
              </a:rPr>
              <a:t>▶</a:t>
            </a:r>
          </a:p>
        </p:txBody>
      </p:sp>
      <p:grpSp>
        <p:nvGrpSpPr>
          <p:cNvPr id="24587" name="그룹 87"/>
          <p:cNvGrpSpPr>
            <a:grpSpLocks/>
          </p:cNvGrpSpPr>
          <p:nvPr/>
        </p:nvGrpSpPr>
        <p:grpSpPr bwMode="auto">
          <a:xfrm>
            <a:off x="166688" y="1928813"/>
            <a:ext cx="1571625" cy="428625"/>
            <a:chOff x="614358" y="1857364"/>
            <a:chExt cx="1571636" cy="428628"/>
          </a:xfrm>
        </p:grpSpPr>
        <p:sp>
          <p:nvSpPr>
            <p:cNvPr id="24605" name="Text Box 201"/>
            <p:cNvSpPr txBox="1">
              <a:spLocks noChangeArrowheads="1"/>
            </p:cNvSpPr>
            <p:nvPr/>
          </p:nvSpPr>
          <p:spPr bwMode="auto">
            <a:xfrm>
              <a:off x="775330" y="1921284"/>
              <a:ext cx="1249693" cy="3138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700" b="1">
                  <a:solidFill>
                    <a:srgbClr val="00FFCC"/>
                  </a:solidFill>
                  <a:latin typeface="-윤고딕340" pitchFamily="18" charset="-127"/>
                  <a:ea typeface="-윤고딕340" pitchFamily="18" charset="-127"/>
                </a:rPr>
                <a:t>Discovery</a:t>
              </a:r>
            </a:p>
          </p:txBody>
        </p:sp>
        <p:sp>
          <p:nvSpPr>
            <p:cNvPr id="24606" name="Rectangle 204"/>
            <p:cNvSpPr>
              <a:spLocks noChangeArrowheads="1"/>
            </p:cNvSpPr>
            <p:nvPr/>
          </p:nvSpPr>
          <p:spPr bwMode="auto">
            <a:xfrm>
              <a:off x="614358" y="1857364"/>
              <a:ext cx="1571636" cy="428628"/>
            </a:xfrm>
            <a:prstGeom prst="rect">
              <a:avLst/>
            </a:prstGeom>
            <a:noFill/>
            <a:ln w="9525" algn="ctr">
              <a:solidFill>
                <a:srgbClr val="00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solidFill>
                  <a:srgbClr val="00FFCC"/>
                </a:solidFill>
              </a:endParaRPr>
            </a:p>
          </p:txBody>
        </p:sp>
      </p:grpSp>
      <p:sp>
        <p:nvSpPr>
          <p:cNvPr id="24588" name="Text Box 231"/>
          <p:cNvSpPr txBox="1">
            <a:spLocks noChangeArrowheads="1"/>
          </p:cNvSpPr>
          <p:nvPr/>
        </p:nvSpPr>
        <p:spPr bwMode="auto">
          <a:xfrm>
            <a:off x="1754188" y="2005013"/>
            <a:ext cx="366712" cy="276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00CC99"/>
                </a:solidFill>
              </a:rPr>
              <a:t>▶</a:t>
            </a:r>
          </a:p>
        </p:txBody>
      </p:sp>
      <p:sp>
        <p:nvSpPr>
          <p:cNvPr id="24589" name="Text Box 91"/>
          <p:cNvSpPr txBox="1">
            <a:spLocks noChangeArrowheads="1"/>
          </p:cNvSpPr>
          <p:nvPr/>
        </p:nvSpPr>
        <p:spPr bwMode="auto">
          <a:xfrm>
            <a:off x="2114550" y="2428875"/>
            <a:ext cx="1787525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9708" tIns="39855" rIns="79708" bIns="39855">
            <a:spAutoFit/>
          </a:bodyPr>
          <a:lstStyle/>
          <a:p>
            <a:pPr defTabSz="796925"/>
            <a:r>
              <a:rPr lang="ko-KR" altLang="en-US" sz="1300" b="1">
                <a:latin typeface="-윤고딕330" pitchFamily="18" charset="-127"/>
                <a:ea typeface="-윤고딕330" pitchFamily="18" charset="-127"/>
              </a:rPr>
              <a:t>컨셉 추출을 위한 분석</a:t>
            </a:r>
          </a:p>
        </p:txBody>
      </p:sp>
      <p:sp>
        <p:nvSpPr>
          <p:cNvPr id="24590" name="Text Box 92"/>
          <p:cNvSpPr txBox="1">
            <a:spLocks noChangeArrowheads="1"/>
          </p:cNvSpPr>
          <p:nvPr/>
        </p:nvSpPr>
        <p:spPr bwMode="auto">
          <a:xfrm>
            <a:off x="4167188" y="2428875"/>
            <a:ext cx="1643062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9708" tIns="39855" rIns="79708" bIns="39855">
            <a:spAutoFit/>
          </a:bodyPr>
          <a:lstStyle/>
          <a:p>
            <a:pPr defTabSz="796925"/>
            <a:r>
              <a:rPr lang="ko-KR" altLang="en-US" sz="1300" b="1">
                <a:latin typeface="-윤고딕330" pitchFamily="18" charset="-127"/>
                <a:ea typeface="-윤고딕330" pitchFamily="18" charset="-127"/>
              </a:rPr>
              <a:t>컨셉 및 전략의 정의</a:t>
            </a:r>
            <a:endParaRPr lang="en-US" altLang="ko-KR" sz="1300" b="1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4591" name="Text Box 101"/>
          <p:cNvSpPr txBox="1">
            <a:spLocks noChangeArrowheads="1"/>
          </p:cNvSpPr>
          <p:nvPr/>
        </p:nvSpPr>
        <p:spPr bwMode="auto">
          <a:xfrm>
            <a:off x="5981700" y="2428875"/>
            <a:ext cx="1857375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9708" tIns="39855" rIns="79708" bIns="39855">
            <a:spAutoFit/>
          </a:bodyPr>
          <a:lstStyle/>
          <a:p>
            <a:pPr defTabSz="796925"/>
            <a:r>
              <a:rPr lang="ko-KR" altLang="en-US" sz="1300" b="1">
                <a:latin typeface="-윤고딕330" pitchFamily="18" charset="-127"/>
                <a:ea typeface="-윤고딕330" pitchFamily="18" charset="-127"/>
              </a:rPr>
              <a:t>실제 구현을 위한 구체화</a:t>
            </a:r>
            <a:endParaRPr lang="en-US" altLang="ko-KR" sz="1300" b="1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4592" name="Text Box 91"/>
          <p:cNvSpPr txBox="1">
            <a:spLocks noChangeArrowheads="1"/>
          </p:cNvSpPr>
          <p:nvPr/>
        </p:nvSpPr>
        <p:spPr bwMode="auto">
          <a:xfrm>
            <a:off x="523875" y="2428875"/>
            <a:ext cx="928688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9708" tIns="39855" rIns="79708" bIns="39855">
            <a:spAutoFit/>
          </a:bodyPr>
          <a:lstStyle/>
          <a:p>
            <a:pPr defTabSz="796925"/>
            <a:r>
              <a:rPr lang="ko-KR" altLang="en-US" sz="1300" b="1">
                <a:latin typeface="-윤고딕330" pitchFamily="18" charset="-127"/>
                <a:ea typeface="-윤고딕330" pitchFamily="18" charset="-127"/>
              </a:rPr>
              <a:t>문제인식</a:t>
            </a:r>
          </a:p>
        </p:txBody>
      </p:sp>
      <p:sp>
        <p:nvSpPr>
          <p:cNvPr id="24593" name="Text Box 101"/>
          <p:cNvSpPr txBox="1">
            <a:spLocks noChangeArrowheads="1"/>
          </p:cNvSpPr>
          <p:nvPr/>
        </p:nvSpPr>
        <p:spPr bwMode="auto">
          <a:xfrm>
            <a:off x="8596313" y="2428875"/>
            <a:ext cx="500062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9708" tIns="39855" rIns="79708" bIns="39855">
            <a:spAutoFit/>
          </a:bodyPr>
          <a:lstStyle/>
          <a:p>
            <a:pPr defTabSz="796925"/>
            <a:r>
              <a:rPr lang="ko-KR" altLang="en-US" sz="1300" b="1">
                <a:latin typeface="-윤고딕330" pitchFamily="18" charset="-127"/>
                <a:ea typeface="-윤고딕330" pitchFamily="18" charset="-127"/>
              </a:rPr>
              <a:t>구현</a:t>
            </a:r>
            <a:endParaRPr lang="en-US" altLang="ko-KR" sz="1300" b="1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4594" name="Text Box 190"/>
          <p:cNvSpPr txBox="1">
            <a:spLocks noChangeArrowheads="1"/>
          </p:cNvSpPr>
          <p:nvPr/>
        </p:nvSpPr>
        <p:spPr bwMode="auto">
          <a:xfrm>
            <a:off x="452438" y="3143250"/>
            <a:ext cx="3071812" cy="323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500" b="1">
                <a:latin typeface="-윤고딕340" pitchFamily="18" charset="-127"/>
                <a:ea typeface="-윤고딕340" pitchFamily="18" charset="-127"/>
              </a:rPr>
              <a:t>Concept Generation</a:t>
            </a:r>
          </a:p>
        </p:txBody>
      </p:sp>
      <p:sp>
        <p:nvSpPr>
          <p:cNvPr id="24595" name="Text Box 190"/>
          <p:cNvSpPr txBox="1">
            <a:spLocks noChangeArrowheads="1"/>
          </p:cNvSpPr>
          <p:nvPr/>
        </p:nvSpPr>
        <p:spPr bwMode="auto">
          <a:xfrm>
            <a:off x="4129088" y="3143250"/>
            <a:ext cx="1081087" cy="323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500" b="1">
                <a:latin typeface="-윤고딕340" pitchFamily="18" charset="-127"/>
                <a:ea typeface="-윤고딕340" pitchFamily="18" charset="-127"/>
              </a:rPr>
              <a:t>Strategy</a:t>
            </a:r>
          </a:p>
        </p:txBody>
      </p:sp>
      <p:sp>
        <p:nvSpPr>
          <p:cNvPr id="24596" name="Text Box 190"/>
          <p:cNvSpPr txBox="1">
            <a:spLocks noChangeArrowheads="1"/>
          </p:cNvSpPr>
          <p:nvPr/>
        </p:nvSpPr>
        <p:spPr bwMode="auto">
          <a:xfrm>
            <a:off x="4057650" y="4000500"/>
            <a:ext cx="1643063" cy="784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500"/>
              <a:t> IA mockup</a:t>
            </a:r>
          </a:p>
          <a:p>
            <a:pPr>
              <a:buFont typeface="Arial" charset="0"/>
              <a:buChar char="•"/>
            </a:pPr>
            <a:r>
              <a:rPr lang="en-US" altLang="ko-KR" sz="1500"/>
              <a:t> Wire frame</a:t>
            </a:r>
          </a:p>
          <a:p>
            <a:pPr>
              <a:buFont typeface="Arial" charset="0"/>
              <a:buChar char="•"/>
            </a:pPr>
            <a:r>
              <a:rPr lang="en-US" altLang="ko-KR" sz="1500"/>
              <a:t> Task Flow</a:t>
            </a:r>
          </a:p>
        </p:txBody>
      </p:sp>
      <p:sp>
        <p:nvSpPr>
          <p:cNvPr id="24597" name="Text Box 190"/>
          <p:cNvSpPr txBox="1">
            <a:spLocks noChangeArrowheads="1"/>
          </p:cNvSpPr>
          <p:nvPr/>
        </p:nvSpPr>
        <p:spPr bwMode="auto">
          <a:xfrm>
            <a:off x="6005513" y="4000500"/>
            <a:ext cx="1857375" cy="784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500"/>
              <a:t> Paper Prototype</a:t>
            </a:r>
          </a:p>
          <a:p>
            <a:pPr>
              <a:buFont typeface="Arial" charset="0"/>
              <a:buChar char="•"/>
            </a:pPr>
            <a:r>
              <a:rPr lang="en-US" altLang="ko-KR" sz="1500"/>
              <a:t> Visual Prototype</a:t>
            </a:r>
          </a:p>
          <a:p>
            <a:pPr>
              <a:buFont typeface="Arial" charset="0"/>
              <a:buChar char="•"/>
            </a:pPr>
            <a:r>
              <a:rPr lang="en-US" altLang="ko-KR" sz="1500"/>
              <a:t> Working Prototype</a:t>
            </a:r>
          </a:p>
        </p:txBody>
      </p:sp>
      <p:sp>
        <p:nvSpPr>
          <p:cNvPr id="24598" name="Text Box 190"/>
          <p:cNvSpPr txBox="1">
            <a:spLocks noChangeArrowheads="1"/>
          </p:cNvSpPr>
          <p:nvPr/>
        </p:nvSpPr>
        <p:spPr bwMode="auto">
          <a:xfrm>
            <a:off x="8167688" y="4000500"/>
            <a:ext cx="1500187" cy="554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1500"/>
              <a:t>Style Guide</a:t>
            </a:r>
          </a:p>
          <a:p>
            <a:pPr>
              <a:buFont typeface="Arial" charset="0"/>
              <a:buChar char="•"/>
            </a:pPr>
            <a:r>
              <a:rPr lang="en-US" altLang="ko-KR" sz="1500"/>
              <a:t>GUI Guideline</a:t>
            </a:r>
          </a:p>
        </p:txBody>
      </p:sp>
      <p:sp>
        <p:nvSpPr>
          <p:cNvPr id="43" name="타원 42"/>
          <p:cNvSpPr/>
          <p:nvPr/>
        </p:nvSpPr>
        <p:spPr>
          <a:xfrm>
            <a:off x="1452563" y="3609975"/>
            <a:ext cx="1071562" cy="1071563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-윤고딕330" pitchFamily="18" charset="-127"/>
                <a:ea typeface="-윤고딕330" pitchFamily="18" charset="-127"/>
              </a:rPr>
              <a:t>AS-IS</a:t>
            </a:r>
            <a:endParaRPr lang="ko-KR" altLang="en-US" b="1" dirty="0">
              <a:solidFill>
                <a:schemeClr val="tx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452563" y="4681538"/>
            <a:ext cx="1071562" cy="1071562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-윤고딕330" pitchFamily="18" charset="-127"/>
                <a:ea typeface="-윤고딕330" pitchFamily="18" charset="-127"/>
              </a:rPr>
              <a:t>Goal</a:t>
            </a:r>
            <a:endParaRPr lang="ko-KR" altLang="en-US" b="1" dirty="0">
              <a:solidFill>
                <a:schemeClr val="tx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166938" y="4057650"/>
            <a:ext cx="1071562" cy="1071563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-윤고딕330" pitchFamily="18" charset="-127"/>
                <a:ea typeface="-윤고딕330" pitchFamily="18" charset="-127"/>
              </a:rPr>
              <a:t>Trend</a:t>
            </a:r>
            <a:endParaRPr lang="ko-KR" altLang="en-US" b="1" dirty="0">
              <a:solidFill>
                <a:schemeClr val="tx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6750" y="4110038"/>
            <a:ext cx="1071563" cy="1071562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-윤고딕330" pitchFamily="18" charset="-127"/>
                <a:ea typeface="-윤고딕330" pitchFamily="18" charset="-127"/>
              </a:rPr>
              <a:t>User</a:t>
            </a:r>
            <a:endParaRPr lang="ko-KR" altLang="en-US" b="1" dirty="0">
              <a:solidFill>
                <a:schemeClr val="tx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4603" name="Text Box 190"/>
          <p:cNvSpPr txBox="1">
            <a:spLocks noChangeArrowheads="1"/>
          </p:cNvSpPr>
          <p:nvPr/>
        </p:nvSpPr>
        <p:spPr bwMode="auto">
          <a:xfrm>
            <a:off x="6048375" y="3143250"/>
            <a:ext cx="2143125" cy="554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500" b="1">
                <a:latin typeface="-윤고딕340" pitchFamily="18" charset="-127"/>
                <a:ea typeface="-윤고딕340" pitchFamily="18" charset="-127"/>
              </a:rPr>
              <a:t>Low fidelity prototype</a:t>
            </a:r>
          </a:p>
          <a:p>
            <a:r>
              <a:rPr lang="en-US" altLang="ko-KR" sz="1500" b="1">
                <a:latin typeface="-윤고딕340" pitchFamily="18" charset="-127"/>
                <a:ea typeface="-윤고딕340" pitchFamily="18" charset="-127"/>
              </a:rPr>
              <a:t>High fidelity prototype</a:t>
            </a:r>
          </a:p>
        </p:txBody>
      </p:sp>
      <p:cxnSp>
        <p:nvCxnSpPr>
          <p:cNvPr id="51" name="직선 연결선 50"/>
          <p:cNvCxnSpPr/>
          <p:nvPr/>
        </p:nvCxnSpPr>
        <p:spPr>
          <a:xfrm>
            <a:off x="166688" y="1712913"/>
            <a:ext cx="9572625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2D6A0B4-7717-4A3B-95B8-73FE2A2FCB90}" type="slidenum">
              <a:rPr lang="en-US" altLang="ko-KR" smtClean="0">
                <a:ea typeface="산돌고딕 M" charset="-127"/>
              </a:rPr>
              <a:pPr/>
              <a:t>8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32771" name="Line 9"/>
          <p:cNvSpPr>
            <a:spLocks noChangeShapeType="1"/>
          </p:cNvSpPr>
          <p:nvPr/>
        </p:nvSpPr>
        <p:spPr bwMode="auto">
          <a:xfrm>
            <a:off x="344488" y="1773238"/>
            <a:ext cx="9217025" cy="0"/>
          </a:xfrm>
          <a:prstGeom prst="line">
            <a:avLst/>
          </a:prstGeom>
          <a:noFill/>
          <a:ln w="317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772" name="Text Box 13"/>
          <p:cNvSpPr txBox="1">
            <a:spLocks noChangeArrowheads="1"/>
          </p:cNvSpPr>
          <p:nvPr/>
        </p:nvSpPr>
        <p:spPr bwMode="auto">
          <a:xfrm>
            <a:off x="273050" y="1895475"/>
            <a:ext cx="479583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● UX Research </a:t>
            </a:r>
            <a:r>
              <a:rPr lang="ko-KR" altLang="en-US"/>
              <a:t>설계</a:t>
            </a:r>
            <a:r>
              <a:rPr lang="en-US" altLang="ko-KR"/>
              <a:t>, </a:t>
            </a:r>
            <a:r>
              <a:rPr lang="ko-KR" altLang="en-US"/>
              <a:t>진행</a:t>
            </a:r>
            <a:r>
              <a:rPr lang="en-US" altLang="ko-KR"/>
              <a:t>, </a:t>
            </a:r>
            <a:r>
              <a:rPr lang="ko-KR" altLang="en-US"/>
              <a:t>분석</a:t>
            </a:r>
            <a:r>
              <a:rPr lang="en-US" altLang="ko-KR"/>
              <a:t>, Reporting (full step)</a:t>
            </a:r>
          </a:p>
        </p:txBody>
      </p:sp>
      <p:sp>
        <p:nvSpPr>
          <p:cNvPr id="32773" name="Text Box 15"/>
          <p:cNvSpPr txBox="1">
            <a:spLocks noChangeArrowheads="1"/>
          </p:cNvSpPr>
          <p:nvPr/>
        </p:nvSpPr>
        <p:spPr bwMode="auto">
          <a:xfrm>
            <a:off x="736600" y="2468563"/>
            <a:ext cx="84518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방법론 이전에 </a:t>
            </a:r>
            <a:r>
              <a:rPr lang="ko-KR" altLang="en-US" sz="2400">
                <a:solidFill>
                  <a:srgbClr val="00FFCC"/>
                </a:solidFill>
                <a:latin typeface="맑은 고딕" pitchFamily="50" charset="-127"/>
                <a:ea typeface="-윤고딕320" pitchFamily="18" charset="-127"/>
              </a:rPr>
              <a:t>‘</a:t>
            </a:r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무엇을 시사점을 뽑을 것인가</a:t>
            </a:r>
            <a:r>
              <a:rPr lang="ko-KR" altLang="en-US" sz="2400">
                <a:solidFill>
                  <a:srgbClr val="00FFCC"/>
                </a:solidFill>
                <a:latin typeface="맑은 고딕" pitchFamily="50" charset="-127"/>
                <a:ea typeface="-윤고딕320" pitchFamily="18" charset="-127"/>
              </a:rPr>
              <a:t>’</a:t>
            </a:r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가 명확해야 합니다</a:t>
            </a:r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.</a:t>
            </a:r>
          </a:p>
        </p:txBody>
      </p:sp>
      <p:sp>
        <p:nvSpPr>
          <p:cNvPr id="32774" name="Text Box 16"/>
          <p:cNvSpPr txBox="1">
            <a:spLocks noChangeArrowheads="1"/>
          </p:cNvSpPr>
          <p:nvPr/>
        </p:nvSpPr>
        <p:spPr bwMode="auto">
          <a:xfrm>
            <a:off x="273050" y="2133600"/>
            <a:ext cx="606425" cy="1616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0">
                <a:solidFill>
                  <a:srgbClr val="00FFCC"/>
                </a:solidFill>
                <a:latin typeface="Arial" charset="0"/>
              </a:rPr>
              <a:t>“</a:t>
            </a:r>
          </a:p>
        </p:txBody>
      </p:sp>
      <p:pic>
        <p:nvPicPr>
          <p:cNvPr id="32775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413" y="3068638"/>
            <a:ext cx="2573337" cy="1784350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2776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3900" y="3068638"/>
            <a:ext cx="2486025" cy="1784350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32777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05488" y="3068638"/>
            <a:ext cx="2519362" cy="1784350"/>
          </a:xfrm>
          <a:prstGeom prst="rect">
            <a:avLst/>
          </a:prstGeom>
          <a:noFill/>
          <a:ln w="9525" algn="ctr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2779" name="Text Box 22"/>
          <p:cNvSpPr txBox="1">
            <a:spLocks noChangeArrowheads="1"/>
          </p:cNvSpPr>
          <p:nvPr/>
        </p:nvSpPr>
        <p:spPr bwMode="auto">
          <a:xfrm>
            <a:off x="762000" y="5283200"/>
            <a:ext cx="749435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ko-KR" sz="1200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2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차 문헌조사</a:t>
            </a:r>
            <a:r>
              <a:rPr lang="en-US" altLang="ko-KR" sz="12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(Desk Research) </a:t>
            </a:r>
            <a:r>
              <a:rPr lang="ko-KR" altLang="en-US" sz="12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및 조사분석 가설 수립 수행 </a:t>
            </a:r>
            <a:r>
              <a:rPr lang="en-US" altLang="ko-KR" sz="12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( </a:t>
            </a:r>
            <a:r>
              <a:rPr lang="en-US" altLang="ko-KR" sz="1200" dirty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 In depth Interview   MGD  Final reporting </a:t>
            </a:r>
            <a:r>
              <a:rPr lang="en-US" altLang="ko-KR" sz="1200" dirty="0" smtClean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)</a:t>
            </a:r>
            <a:endParaRPr lang="en-US" altLang="ko-KR" sz="12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780" name="Text Box 25"/>
          <p:cNvSpPr txBox="1">
            <a:spLocks noChangeArrowheads="1"/>
          </p:cNvSpPr>
          <p:nvPr/>
        </p:nvSpPr>
        <p:spPr bwMode="auto">
          <a:xfrm>
            <a:off x="211138" y="981075"/>
            <a:ext cx="3033712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000"/>
              <a:t>research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BEF586C-05CF-4A42-8F0F-5487AB025C70}" type="slidenum">
              <a:rPr lang="en-US" altLang="ko-KR" smtClean="0">
                <a:ea typeface="산돌고딕 M" charset="-127"/>
              </a:rPr>
              <a:pPr/>
              <a:t>9</a:t>
            </a:fld>
            <a:endParaRPr lang="en-US" altLang="ko-KR" smtClean="0">
              <a:ea typeface="산돌고딕 M" charset="-127"/>
            </a:endParaRPr>
          </a:p>
        </p:txBody>
      </p:sp>
      <p:sp>
        <p:nvSpPr>
          <p:cNvPr id="1029" name="Text Box 2"/>
          <p:cNvSpPr txBox="1">
            <a:spLocks noChangeArrowheads="1"/>
          </p:cNvSpPr>
          <p:nvPr/>
        </p:nvSpPr>
        <p:spPr bwMode="auto">
          <a:xfrm>
            <a:off x="273050" y="1895475"/>
            <a:ext cx="352583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● User Scenario, Task Flow Modeling</a:t>
            </a:r>
          </a:p>
        </p:txBody>
      </p:sp>
      <p:sp>
        <p:nvSpPr>
          <p:cNvPr id="1030" name="Text Box 3"/>
          <p:cNvSpPr txBox="1">
            <a:spLocks noChangeArrowheads="1"/>
          </p:cNvSpPr>
          <p:nvPr/>
        </p:nvSpPr>
        <p:spPr bwMode="auto">
          <a:xfrm>
            <a:off x="736600" y="2484438"/>
            <a:ext cx="7818438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디자이너로서가 아니라</a:t>
            </a:r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,</a:t>
            </a:r>
          </a:p>
          <a:p>
            <a:r>
              <a:rPr lang="ko-KR" altLang="en-US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철저히 사용자의 시선으로 움직여 설계했는가가 중요합니다</a:t>
            </a:r>
            <a:r>
              <a:rPr lang="en-US" altLang="ko-KR" sz="2400">
                <a:solidFill>
                  <a:srgbClr val="00FFCC"/>
                </a:solidFill>
                <a:latin typeface="-윤고딕320" pitchFamily="18" charset="-127"/>
                <a:ea typeface="-윤고딕320" pitchFamily="18" charset="-127"/>
              </a:rPr>
              <a:t>.</a:t>
            </a:r>
          </a:p>
        </p:txBody>
      </p:sp>
      <p:sp>
        <p:nvSpPr>
          <p:cNvPr id="1031" name="Text Box 4"/>
          <p:cNvSpPr txBox="1">
            <a:spLocks noChangeArrowheads="1"/>
          </p:cNvSpPr>
          <p:nvPr/>
        </p:nvSpPr>
        <p:spPr bwMode="auto">
          <a:xfrm>
            <a:off x="273050" y="2133600"/>
            <a:ext cx="606425" cy="1616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0">
                <a:solidFill>
                  <a:srgbClr val="00FFCC"/>
                </a:solidFill>
                <a:latin typeface="Arial" charset="0"/>
              </a:rPr>
              <a:t>“</a:t>
            </a:r>
          </a:p>
        </p:txBody>
      </p:sp>
      <p:sp>
        <p:nvSpPr>
          <p:cNvPr id="1032" name="Line 5"/>
          <p:cNvSpPr>
            <a:spLocks noChangeShapeType="1"/>
          </p:cNvSpPr>
          <p:nvPr/>
        </p:nvSpPr>
        <p:spPr bwMode="auto">
          <a:xfrm>
            <a:off x="344488" y="1773238"/>
            <a:ext cx="9217025" cy="0"/>
          </a:xfrm>
          <a:prstGeom prst="line">
            <a:avLst/>
          </a:prstGeom>
          <a:noFill/>
          <a:ln w="3175">
            <a:solidFill>
              <a:schemeClr val="bg2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33" name="Text Box 6"/>
          <p:cNvSpPr txBox="1">
            <a:spLocks noChangeArrowheads="1"/>
          </p:cNvSpPr>
          <p:nvPr/>
        </p:nvSpPr>
        <p:spPr bwMode="auto">
          <a:xfrm>
            <a:off x="211138" y="981075"/>
            <a:ext cx="590027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6000"/>
              <a:t>contextual design</a:t>
            </a: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6007100" y="3573463"/>
          <a:ext cx="1816100" cy="1287462"/>
        </p:xfrm>
        <a:graphic>
          <a:graphicData uri="http://schemas.openxmlformats.org/presentationml/2006/ole">
            <p:oleObj spid="_x0000_s1026" name="Image" r:id="rId3" imgW="13206349" imgH="9142857" progId="">
              <p:embed/>
            </p:oleObj>
          </a:graphicData>
        </a:graphic>
      </p:graphicFrame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344488" y="3573463"/>
          <a:ext cx="1835150" cy="1287462"/>
        </p:xfrm>
        <a:graphic>
          <a:graphicData uri="http://schemas.openxmlformats.org/presentationml/2006/ole">
            <p:oleObj spid="_x0000_s1027" name="Image" r:id="rId4" imgW="13206349" imgH="9142857" progId="">
              <p:embed/>
            </p:oleObj>
          </a:graphicData>
        </a:graphic>
      </p:graphicFrame>
      <p:pic>
        <p:nvPicPr>
          <p:cNvPr id="1034" name="Picture 9" descr="movie_situ03_mom_alone"/>
          <p:cNvPicPr>
            <a:picLocks noChangeAspect="1" noChangeArrowheads="1"/>
          </p:cNvPicPr>
          <p:nvPr/>
        </p:nvPicPr>
        <p:blipFill>
          <a:blip r:embed="rId5"/>
          <a:srcRect r="23431" b="31769"/>
          <a:stretch>
            <a:fillRect/>
          </a:stretch>
        </p:blipFill>
        <p:spPr bwMode="auto">
          <a:xfrm>
            <a:off x="4117975" y="3573463"/>
            <a:ext cx="1841500" cy="1287462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035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74000" y="3573463"/>
            <a:ext cx="1866900" cy="1287462"/>
          </a:xfrm>
          <a:prstGeom prst="rect">
            <a:avLst/>
          </a:prstGeom>
          <a:noFill/>
          <a:ln w="6350" algn="ctr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036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16150" y="3573463"/>
            <a:ext cx="1863725" cy="1287462"/>
          </a:xfrm>
          <a:prstGeom prst="rect">
            <a:avLst/>
          </a:prstGeom>
          <a:noFill/>
          <a:ln w="6350" algn="ctr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1038" name="Text Box 13"/>
          <p:cNvSpPr txBox="1">
            <a:spLocks noChangeArrowheads="1"/>
          </p:cNvSpPr>
          <p:nvPr/>
        </p:nvSpPr>
        <p:spPr bwMode="auto">
          <a:xfrm>
            <a:off x="762000" y="5283200"/>
            <a:ext cx="822859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n-US" altLang="ko-KR" sz="1200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사용자 </a:t>
            </a:r>
            <a:r>
              <a:rPr lang="en-US" altLang="ko-KR" sz="12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Use Case </a:t>
            </a:r>
            <a:r>
              <a:rPr lang="en-US" altLang="ko-KR" sz="1200" dirty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 Needs Breakdown  Key User Scenario  User Task Flow  UI Rapid Prototyping  GUI </a:t>
            </a:r>
            <a:r>
              <a:rPr lang="en-US" altLang="ko-KR" sz="1200" dirty="0" smtClean="0">
                <a:solidFill>
                  <a:schemeClr val="tx2">
                    <a:lumMod val="85000"/>
                    <a:lumOff val="15000"/>
                  </a:schemeClr>
                </a:solidFill>
                <a:sym typeface="Wingdings" pitchFamily="2" charset="2"/>
              </a:rPr>
              <a:t>Design</a:t>
            </a:r>
            <a:endParaRPr lang="en-US" altLang="ko-KR" sz="12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10665</TotalTime>
  <Words>400</Words>
  <Application>Microsoft Office PowerPoint</Application>
  <PresentationFormat>A4 용지(210x297mm)</PresentationFormat>
  <Paragraphs>125</Paragraphs>
  <Slides>13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굴림</vt:lpstr>
      <vt:lpstr>Arial</vt:lpstr>
      <vt:lpstr>Helvetica</vt:lpstr>
      <vt:lpstr>산돌고딕 M</vt:lpstr>
      <vt:lpstr>-윤고딕310</vt:lpstr>
      <vt:lpstr>-윤고딕340</vt:lpstr>
      <vt:lpstr>-윤고딕320</vt:lpstr>
      <vt:lpstr>-윤고딕330</vt:lpstr>
      <vt:lpstr>맑은 고딕</vt:lpstr>
      <vt:lpstr>Wingdings</vt:lpstr>
      <vt:lpstr>기본 디자인</vt:lpstr>
      <vt:lpstr>디자인 사용자 지정</vt:lpstr>
      <vt:lpstr>Image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adcan</dc:creator>
  <cp:lastModifiedBy>전삼구</cp:lastModifiedBy>
  <cp:revision>580</cp:revision>
  <dcterms:created xsi:type="dcterms:W3CDTF">2007-10-17T08:36:38Z</dcterms:created>
  <dcterms:modified xsi:type="dcterms:W3CDTF">2010-09-02T10:08:52Z</dcterms:modified>
</cp:coreProperties>
</file>